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8" r:id="rId2"/>
  </p:sldMasterIdLst>
  <p:notesMasterIdLst>
    <p:notesMasterId r:id="rId16"/>
  </p:notesMasterIdLst>
  <p:handoutMasterIdLst>
    <p:handoutMasterId r:id="rId17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6" r:id="rId9"/>
    <p:sldId id="267" r:id="rId10"/>
    <p:sldId id="262" r:id="rId11"/>
    <p:sldId id="268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B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75"/>
    <p:restoredTop sz="96327"/>
  </p:normalViewPr>
  <p:slideViewPr>
    <p:cSldViewPr snapToGrid="0" snapToObjects="1">
      <p:cViewPr varScale="1">
        <p:scale>
          <a:sx n="114" d="100"/>
          <a:sy n="114" d="100"/>
        </p:scale>
        <p:origin x="1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EDF3F30-DF6E-C681-F36D-A83C49FF3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141680-FDFB-3881-EAE8-5CC10296655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65D777-DECD-461F-9D7A-6513359C689C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3EAC89-6CC7-8E14-EB88-C768B317DDE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203D0A-EFA9-439A-D142-C92BA6D74F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251094-BD25-4ACE-9CA1-80646439C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98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76943-C06B-437F-93B3-5D989AFBAE1A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1268D-134B-4402-B0F7-40B6E48B5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4396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3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56C3CC7A-7967-754E-96AB-414748AE55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holding, person, standing, shirt&#10;&#10;Description automatically generated">
            <a:extLst>
              <a:ext uri="{FF2B5EF4-FFF2-40B4-BE49-F238E27FC236}">
                <a16:creationId xmlns:a16="http://schemas.microsoft.com/office/drawing/2014/main" id="{0B630AA6-9184-4C4F-9963-4EDD088F85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holding, standing, person, shirt&#10;&#10;Description automatically generated">
            <a:extLst>
              <a:ext uri="{FF2B5EF4-FFF2-40B4-BE49-F238E27FC236}">
                <a16:creationId xmlns:a16="http://schemas.microsoft.com/office/drawing/2014/main" id="{6DB2E05B-83CE-2149-B57D-79C6E9C54D1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5E8D9E8-CC97-C446-9F8B-57B6EC01CD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378" y="601090"/>
            <a:ext cx="4301269" cy="2305339"/>
          </a:xfrm>
          <a:prstGeom prst="rect">
            <a:avLst/>
          </a:prstGeom>
        </p:spPr>
        <p:txBody>
          <a:bodyPr anchor="b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FB750C1-95FE-744D-8B30-2BA9ACDBDD6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378" y="3137687"/>
            <a:ext cx="4301269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6366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AF850-7987-AF49-840F-16BC6BFAE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963846-3C4E-2146-B728-7439964DE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4F3FA5-8E57-F740-A538-6EF9C9430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EB63F-46B7-A547-A43A-2A11AD26E33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A picture containing man, holding, table, laptop&#10;&#10;Description automatically generated">
            <a:extLst>
              <a:ext uri="{FF2B5EF4-FFF2-40B4-BE49-F238E27FC236}">
                <a16:creationId xmlns:a16="http://schemas.microsoft.com/office/drawing/2014/main" id="{54BFC042-DF17-3F49-AC59-4A24D931D7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E9A752C-23BB-EE4C-8EDC-25AAF80721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 descr="A picture containing outdoor, standing, looking, holding&#10;&#10;Description automatically generated">
            <a:extLst>
              <a:ext uri="{FF2B5EF4-FFF2-40B4-BE49-F238E27FC236}">
                <a16:creationId xmlns:a16="http://schemas.microsoft.com/office/drawing/2014/main" id="{46F0F85A-C142-434C-91F0-19C28425ADB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846452CE-A870-5049-AF45-30DAE9E9769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5E8D9E8-CC97-C446-9F8B-57B6EC01CD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378" y="601090"/>
            <a:ext cx="4301269" cy="2305339"/>
          </a:xfrm>
          <a:prstGeom prst="rect">
            <a:avLst/>
          </a:prstGeom>
        </p:spPr>
        <p:txBody>
          <a:bodyPr anchor="b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FB750C1-95FE-744D-8B30-2BA9ACDBDD6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378" y="3137687"/>
            <a:ext cx="4301269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054072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0">
            <a:extLst>
              <a:ext uri="{FF2B5EF4-FFF2-40B4-BE49-F238E27FC236}">
                <a16:creationId xmlns:a16="http://schemas.microsoft.com/office/drawing/2014/main" id="{43AD352D-DA8B-8146-A132-0981C97A49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500780"/>
            <a:ext cx="10499463" cy="1054250"/>
          </a:xfrm>
          <a:prstGeom prst="rect">
            <a:avLst/>
          </a:prstGeom>
        </p:spPr>
        <p:txBody>
          <a:bodyPr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9530753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1FD621D-1631-FA44-8C87-22FD6F2B48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1" y="1041400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4742731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1">
            <a:extLst>
              <a:ext uri="{FF2B5EF4-FFF2-40B4-BE49-F238E27FC236}">
                <a16:creationId xmlns:a16="http://schemas.microsoft.com/office/drawing/2014/main" id="{DEE94AD6-BD2B-A840-BFF5-4AEF37AF3C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500780"/>
            <a:ext cx="10483326" cy="1054250"/>
          </a:xfrm>
          <a:prstGeom prst="rect">
            <a:avLst/>
          </a:prstGeom>
        </p:spPr>
        <p:txBody>
          <a:bodyPr/>
          <a:lstStyle>
            <a:lvl1pPr algn="ctr">
              <a:defRPr sz="4300" b="1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9130899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Title 11">
            <a:extLst>
              <a:ext uri="{FF2B5EF4-FFF2-40B4-BE49-F238E27FC236}">
                <a16:creationId xmlns:a16="http://schemas.microsoft.com/office/drawing/2014/main" id="{BE806B2D-FF9D-F94D-8A12-C401E775A3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614" y="510614"/>
            <a:ext cx="10521948" cy="1054250"/>
          </a:xfrm>
          <a:prstGeom prst="rect">
            <a:avLst/>
          </a:prstGeom>
        </p:spPr>
        <p:txBody>
          <a:bodyPr/>
          <a:lstStyle>
            <a:lvl1pPr algn="ctr">
              <a:defRPr sz="4300" b="1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8747103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130846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2704394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computer&#10;&#10;Description automatically generated">
            <a:extLst>
              <a:ext uri="{FF2B5EF4-FFF2-40B4-BE49-F238E27FC236}">
                <a16:creationId xmlns:a16="http://schemas.microsoft.com/office/drawing/2014/main" id="{5E3BD13C-4E14-D842-8EE5-480727ED0A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rick&#10;&#10;Description automatically generated">
            <a:extLst>
              <a:ext uri="{FF2B5EF4-FFF2-40B4-BE49-F238E27FC236}">
                <a16:creationId xmlns:a16="http://schemas.microsoft.com/office/drawing/2014/main" id="{89169481-34A3-4049-98EF-FF9DB2D75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4CBBDBD4-FEB0-3D41-A238-E6B5CF15164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083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ustom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itting, computer, laptop, table&#10;&#10;Description automatically generated">
            <a:extLst>
              <a:ext uri="{FF2B5EF4-FFF2-40B4-BE49-F238E27FC236}">
                <a16:creationId xmlns:a16="http://schemas.microsoft.com/office/drawing/2014/main" id="{7D90E396-2E84-2A42-8B81-835640147B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879AA78-66A1-B74E-8017-946753639B6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59BD896F-D2D2-9A40-8FEE-AFF54192C28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448F23B-BD60-CB4F-A03A-3EC9369E08F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3379807" y="-34725"/>
            <a:ext cx="8824881" cy="6933236"/>
          </a:xfrm>
          <a:custGeom>
            <a:avLst/>
            <a:gdLst>
              <a:gd name="connsiteX0" fmla="*/ 0 w 7201580"/>
              <a:gd name="connsiteY0" fmla="*/ 0 h 6858000"/>
              <a:gd name="connsiteX1" fmla="*/ 7201580 w 7201580"/>
              <a:gd name="connsiteY1" fmla="*/ 0 h 6858000"/>
              <a:gd name="connsiteX2" fmla="*/ 7201580 w 7201580"/>
              <a:gd name="connsiteY2" fmla="*/ 6858000 h 6858000"/>
              <a:gd name="connsiteX3" fmla="*/ 0 w 7201580"/>
              <a:gd name="connsiteY3" fmla="*/ 6858000 h 6858000"/>
              <a:gd name="connsiteX4" fmla="*/ 0 w 7201580"/>
              <a:gd name="connsiteY4" fmla="*/ 0 h 6858000"/>
              <a:gd name="connsiteX0" fmla="*/ 5050118 w 7201580"/>
              <a:gd name="connsiteY0" fmla="*/ 74706 h 6858000"/>
              <a:gd name="connsiteX1" fmla="*/ 7201580 w 7201580"/>
              <a:gd name="connsiteY1" fmla="*/ 0 h 6858000"/>
              <a:gd name="connsiteX2" fmla="*/ 7201580 w 7201580"/>
              <a:gd name="connsiteY2" fmla="*/ 6858000 h 6858000"/>
              <a:gd name="connsiteX3" fmla="*/ 0 w 7201580"/>
              <a:gd name="connsiteY3" fmla="*/ 6858000 h 6858000"/>
              <a:gd name="connsiteX4" fmla="*/ 5050118 w 7201580"/>
              <a:gd name="connsiteY4" fmla="*/ 74706 h 6858000"/>
              <a:gd name="connsiteX0" fmla="*/ 5020236 w 7201580"/>
              <a:gd name="connsiteY0" fmla="*/ 29883 h 6858000"/>
              <a:gd name="connsiteX1" fmla="*/ 7201580 w 7201580"/>
              <a:gd name="connsiteY1" fmla="*/ 0 h 6858000"/>
              <a:gd name="connsiteX2" fmla="*/ 7201580 w 7201580"/>
              <a:gd name="connsiteY2" fmla="*/ 6858000 h 6858000"/>
              <a:gd name="connsiteX3" fmla="*/ 0 w 7201580"/>
              <a:gd name="connsiteY3" fmla="*/ 6858000 h 6858000"/>
              <a:gd name="connsiteX4" fmla="*/ 5020236 w 7201580"/>
              <a:gd name="connsiteY4" fmla="*/ 29883 h 6858000"/>
              <a:gd name="connsiteX0" fmla="*/ 5020236 w 7201580"/>
              <a:gd name="connsiteY0" fmla="*/ 14941 h 6858000"/>
              <a:gd name="connsiteX1" fmla="*/ 7201580 w 7201580"/>
              <a:gd name="connsiteY1" fmla="*/ 0 h 6858000"/>
              <a:gd name="connsiteX2" fmla="*/ 7201580 w 7201580"/>
              <a:gd name="connsiteY2" fmla="*/ 6858000 h 6858000"/>
              <a:gd name="connsiteX3" fmla="*/ 0 w 7201580"/>
              <a:gd name="connsiteY3" fmla="*/ 6858000 h 6858000"/>
              <a:gd name="connsiteX4" fmla="*/ 5020236 w 7201580"/>
              <a:gd name="connsiteY4" fmla="*/ 14941 h 6858000"/>
              <a:gd name="connsiteX0" fmla="*/ 4192180 w 7201580"/>
              <a:gd name="connsiteY0" fmla="*/ 1127820 h 6858000"/>
              <a:gd name="connsiteX1" fmla="*/ 7201580 w 7201580"/>
              <a:gd name="connsiteY1" fmla="*/ 0 h 6858000"/>
              <a:gd name="connsiteX2" fmla="*/ 7201580 w 7201580"/>
              <a:gd name="connsiteY2" fmla="*/ 6858000 h 6858000"/>
              <a:gd name="connsiteX3" fmla="*/ 0 w 7201580"/>
              <a:gd name="connsiteY3" fmla="*/ 6858000 h 6858000"/>
              <a:gd name="connsiteX4" fmla="*/ 4192180 w 7201580"/>
              <a:gd name="connsiteY4" fmla="*/ 1127820 h 6858000"/>
              <a:gd name="connsiteX0" fmla="*/ 4192180 w 7210989"/>
              <a:gd name="connsiteY0" fmla="*/ 24453 h 5754633"/>
              <a:gd name="connsiteX1" fmla="*/ 7210989 w 7210989"/>
              <a:gd name="connsiteY1" fmla="*/ 0 h 5754633"/>
              <a:gd name="connsiteX2" fmla="*/ 7201580 w 7210989"/>
              <a:gd name="connsiteY2" fmla="*/ 5754633 h 5754633"/>
              <a:gd name="connsiteX3" fmla="*/ 0 w 7210989"/>
              <a:gd name="connsiteY3" fmla="*/ 5754633 h 5754633"/>
              <a:gd name="connsiteX4" fmla="*/ 4192180 w 7210989"/>
              <a:gd name="connsiteY4" fmla="*/ 24453 h 5754633"/>
              <a:gd name="connsiteX0" fmla="*/ 4154542 w 7173351"/>
              <a:gd name="connsiteY0" fmla="*/ 24453 h 5754633"/>
              <a:gd name="connsiteX1" fmla="*/ 7173351 w 7173351"/>
              <a:gd name="connsiteY1" fmla="*/ 0 h 5754633"/>
              <a:gd name="connsiteX2" fmla="*/ 7163942 w 7173351"/>
              <a:gd name="connsiteY2" fmla="*/ 5754633 h 5754633"/>
              <a:gd name="connsiteX3" fmla="*/ 0 w 7173351"/>
              <a:gd name="connsiteY3" fmla="*/ 5697562 h 5754633"/>
              <a:gd name="connsiteX4" fmla="*/ 4154542 w 7173351"/>
              <a:gd name="connsiteY4" fmla="*/ 24453 h 5754633"/>
              <a:gd name="connsiteX0" fmla="*/ 4154542 w 7174257"/>
              <a:gd name="connsiteY0" fmla="*/ 24453 h 5697562"/>
              <a:gd name="connsiteX1" fmla="*/ 7173351 w 7174257"/>
              <a:gd name="connsiteY1" fmla="*/ 0 h 5697562"/>
              <a:gd name="connsiteX2" fmla="*/ 7173352 w 7174257"/>
              <a:gd name="connsiteY2" fmla="*/ 5688051 h 5697562"/>
              <a:gd name="connsiteX3" fmla="*/ 0 w 7174257"/>
              <a:gd name="connsiteY3" fmla="*/ 5697562 h 5697562"/>
              <a:gd name="connsiteX4" fmla="*/ 4154542 w 7174257"/>
              <a:gd name="connsiteY4" fmla="*/ 24453 h 5697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74257" h="5697562">
                <a:moveTo>
                  <a:pt x="4154542" y="24453"/>
                </a:moveTo>
                <a:lnTo>
                  <a:pt x="7173351" y="0"/>
                </a:lnTo>
                <a:cubicBezTo>
                  <a:pt x="7170215" y="1918211"/>
                  <a:pt x="7176488" y="3769840"/>
                  <a:pt x="7173352" y="5688051"/>
                </a:cubicBezTo>
                <a:lnTo>
                  <a:pt x="0" y="5697562"/>
                </a:lnTo>
                <a:lnTo>
                  <a:pt x="4154542" y="24453"/>
                </a:lnTo>
                <a:close/>
              </a:path>
            </a:pathLst>
          </a:custGeom>
        </p:spPr>
        <p:txBody>
          <a:bodyPr vert="horz" anchor="ctr"/>
          <a:lstStyle>
            <a:lvl1pPr marL="0" indent="0" algn="r">
              <a:lnSpc>
                <a:spcPct val="100000"/>
              </a:lnSpc>
              <a:buNone/>
              <a:defRPr sz="2000">
                <a:solidFill>
                  <a:srgbClr val="ECE9C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F5E70E73-808D-764E-959E-0EC068EB22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48875" y="4225915"/>
            <a:ext cx="4192192" cy="1494224"/>
          </a:xfrm>
          <a:custGeom>
            <a:avLst/>
            <a:gdLst>
              <a:gd name="connsiteX0" fmla="*/ 0 w 1768475"/>
              <a:gd name="connsiteY0" fmla="*/ 0 h 1257300"/>
              <a:gd name="connsiteX1" fmla="*/ 1768475 w 1768475"/>
              <a:gd name="connsiteY1" fmla="*/ 0 h 1257300"/>
              <a:gd name="connsiteX2" fmla="*/ 1768475 w 1768475"/>
              <a:gd name="connsiteY2" fmla="*/ 1257300 h 1257300"/>
              <a:gd name="connsiteX3" fmla="*/ 0 w 1768475"/>
              <a:gd name="connsiteY3" fmla="*/ 1257300 h 1257300"/>
              <a:gd name="connsiteX4" fmla="*/ 0 w 1768475"/>
              <a:gd name="connsiteY4" fmla="*/ 0 h 1257300"/>
              <a:gd name="connsiteX0" fmla="*/ 0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0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06691 w 2647177"/>
              <a:gd name="connsiteY2" fmla="*/ 1250435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14144 w 2647177"/>
              <a:gd name="connsiteY0" fmla="*/ 0 h 1248690"/>
              <a:gd name="connsiteX1" fmla="*/ 2647177 w 2647177"/>
              <a:gd name="connsiteY1" fmla="*/ 5119 h 1248690"/>
              <a:gd name="connsiteX2" fmla="*/ 1706691 w 2647177"/>
              <a:gd name="connsiteY2" fmla="*/ 1241825 h 1248690"/>
              <a:gd name="connsiteX3" fmla="*/ 0 w 2647177"/>
              <a:gd name="connsiteY3" fmla="*/ 1248690 h 1248690"/>
              <a:gd name="connsiteX4" fmla="*/ 114144 w 2647177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1825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6131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69448" h="1248690">
                <a:moveTo>
                  <a:pt x="936415" y="0"/>
                </a:moveTo>
                <a:lnTo>
                  <a:pt x="3469448" y="5119"/>
                </a:lnTo>
                <a:lnTo>
                  <a:pt x="2528962" y="1246131"/>
                </a:lnTo>
                <a:lnTo>
                  <a:pt x="0" y="1248690"/>
                </a:lnTo>
                <a:lnTo>
                  <a:pt x="936415" y="0"/>
                </a:lnTo>
                <a:close/>
              </a:path>
            </a:pathLst>
          </a:custGeom>
        </p:spPr>
        <p:txBody>
          <a:bodyPr vert="horz"/>
          <a:lstStyle>
            <a:lvl1pPr marL="0" indent="0" algn="ctr">
              <a:buNone/>
              <a:defRPr sz="1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38D85AB-502E-6344-ACF9-6A89C737AA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4400" y="4225914"/>
            <a:ext cx="4123267" cy="1494223"/>
          </a:xfrm>
          <a:custGeom>
            <a:avLst/>
            <a:gdLst>
              <a:gd name="connsiteX0" fmla="*/ 0 w 1768475"/>
              <a:gd name="connsiteY0" fmla="*/ 0 h 1257300"/>
              <a:gd name="connsiteX1" fmla="*/ 1768475 w 1768475"/>
              <a:gd name="connsiteY1" fmla="*/ 0 h 1257300"/>
              <a:gd name="connsiteX2" fmla="*/ 1768475 w 1768475"/>
              <a:gd name="connsiteY2" fmla="*/ 1257300 h 1257300"/>
              <a:gd name="connsiteX3" fmla="*/ 0 w 1768475"/>
              <a:gd name="connsiteY3" fmla="*/ 1257300 h 1257300"/>
              <a:gd name="connsiteX4" fmla="*/ 0 w 1768475"/>
              <a:gd name="connsiteY4" fmla="*/ 0 h 1257300"/>
              <a:gd name="connsiteX0" fmla="*/ 0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0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06691 w 2647177"/>
              <a:gd name="connsiteY2" fmla="*/ 1250435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14144 w 2647177"/>
              <a:gd name="connsiteY0" fmla="*/ 0 h 1248690"/>
              <a:gd name="connsiteX1" fmla="*/ 2647177 w 2647177"/>
              <a:gd name="connsiteY1" fmla="*/ 5119 h 1248690"/>
              <a:gd name="connsiteX2" fmla="*/ 1706691 w 2647177"/>
              <a:gd name="connsiteY2" fmla="*/ 1241825 h 1248690"/>
              <a:gd name="connsiteX3" fmla="*/ 0 w 2647177"/>
              <a:gd name="connsiteY3" fmla="*/ 1248690 h 1248690"/>
              <a:gd name="connsiteX4" fmla="*/ 114144 w 2647177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1825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6131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69448" h="1248690">
                <a:moveTo>
                  <a:pt x="936415" y="0"/>
                </a:moveTo>
                <a:lnTo>
                  <a:pt x="3469448" y="5119"/>
                </a:lnTo>
                <a:lnTo>
                  <a:pt x="2528962" y="1246131"/>
                </a:lnTo>
                <a:lnTo>
                  <a:pt x="0" y="1248690"/>
                </a:lnTo>
                <a:lnTo>
                  <a:pt x="936415" y="0"/>
                </a:lnTo>
                <a:close/>
              </a:path>
            </a:pathLst>
          </a:custGeom>
        </p:spPr>
        <p:txBody>
          <a:bodyPr vert="horz"/>
          <a:lstStyle>
            <a:lvl1pPr marL="0" indent="0" algn="ctr">
              <a:buNone/>
              <a:defRPr sz="1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D8738DA9-CE42-7C46-8A5C-1E3D19BA8F4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70999" y="4225911"/>
            <a:ext cx="2951865" cy="1494223"/>
          </a:xfrm>
          <a:custGeom>
            <a:avLst/>
            <a:gdLst>
              <a:gd name="connsiteX0" fmla="*/ 0 w 1768475"/>
              <a:gd name="connsiteY0" fmla="*/ 0 h 1257300"/>
              <a:gd name="connsiteX1" fmla="*/ 1768475 w 1768475"/>
              <a:gd name="connsiteY1" fmla="*/ 0 h 1257300"/>
              <a:gd name="connsiteX2" fmla="*/ 1768475 w 1768475"/>
              <a:gd name="connsiteY2" fmla="*/ 1257300 h 1257300"/>
              <a:gd name="connsiteX3" fmla="*/ 0 w 1768475"/>
              <a:gd name="connsiteY3" fmla="*/ 1257300 h 1257300"/>
              <a:gd name="connsiteX4" fmla="*/ 0 w 1768475"/>
              <a:gd name="connsiteY4" fmla="*/ 0 h 1257300"/>
              <a:gd name="connsiteX0" fmla="*/ 0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0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06691 w 2647177"/>
              <a:gd name="connsiteY2" fmla="*/ 1250435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14144 w 2647177"/>
              <a:gd name="connsiteY0" fmla="*/ 0 h 1248690"/>
              <a:gd name="connsiteX1" fmla="*/ 2647177 w 2647177"/>
              <a:gd name="connsiteY1" fmla="*/ 5119 h 1248690"/>
              <a:gd name="connsiteX2" fmla="*/ 1706691 w 2647177"/>
              <a:gd name="connsiteY2" fmla="*/ 1241825 h 1248690"/>
              <a:gd name="connsiteX3" fmla="*/ 0 w 2647177"/>
              <a:gd name="connsiteY3" fmla="*/ 1248690 h 1248690"/>
              <a:gd name="connsiteX4" fmla="*/ 114144 w 2647177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1825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6131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  <a:gd name="connsiteX0" fmla="*/ 936415 w 2535057"/>
              <a:gd name="connsiteY0" fmla="*/ 0 h 1248690"/>
              <a:gd name="connsiteX1" fmla="*/ 2535057 w 2535057"/>
              <a:gd name="connsiteY1" fmla="*/ 5119 h 1248690"/>
              <a:gd name="connsiteX2" fmla="*/ 2528962 w 2535057"/>
              <a:gd name="connsiteY2" fmla="*/ 1246131 h 1248690"/>
              <a:gd name="connsiteX3" fmla="*/ 0 w 2535057"/>
              <a:gd name="connsiteY3" fmla="*/ 1248690 h 1248690"/>
              <a:gd name="connsiteX4" fmla="*/ 936415 w 2535057"/>
              <a:gd name="connsiteY4" fmla="*/ 0 h 1248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5057" h="1248690">
                <a:moveTo>
                  <a:pt x="936415" y="0"/>
                </a:moveTo>
                <a:lnTo>
                  <a:pt x="2535057" y="5119"/>
                </a:lnTo>
                <a:cubicBezTo>
                  <a:pt x="2533025" y="418790"/>
                  <a:pt x="2530994" y="832460"/>
                  <a:pt x="2528962" y="1246131"/>
                </a:cubicBezTo>
                <a:lnTo>
                  <a:pt x="0" y="1248690"/>
                </a:lnTo>
                <a:lnTo>
                  <a:pt x="936415" y="0"/>
                </a:lnTo>
                <a:close/>
              </a:path>
            </a:pathLst>
          </a:custGeom>
        </p:spPr>
        <p:txBody>
          <a:bodyPr vert="horz"/>
          <a:lstStyle>
            <a:lvl1pPr marL="0" indent="0" algn="ctr">
              <a:buNone/>
              <a:defRPr sz="1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Click icon to add picture 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026F793-EDA3-D648-8ECE-F3B07081F25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378" y="601090"/>
            <a:ext cx="4301269" cy="2305339"/>
          </a:xfrm>
          <a:prstGeom prst="rect">
            <a:avLst/>
          </a:prstGeom>
        </p:spPr>
        <p:txBody>
          <a:bodyPr anchor="b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DC5CFD6-69AF-9846-9589-F3E0664BC00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378" y="3137687"/>
            <a:ext cx="4301269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83713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0">
            <a:extLst>
              <a:ext uri="{FF2B5EF4-FFF2-40B4-BE49-F238E27FC236}">
                <a16:creationId xmlns:a16="http://schemas.microsoft.com/office/drawing/2014/main" id="{43AD352D-DA8B-8146-A132-0981C97A49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500780"/>
            <a:ext cx="10499463" cy="1054250"/>
          </a:xfrm>
          <a:prstGeom prst="rect">
            <a:avLst/>
          </a:prstGeom>
        </p:spPr>
        <p:txBody>
          <a:bodyPr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0216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1FD621D-1631-FA44-8C87-22FD6F2B48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1" y="1041400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252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1">
            <a:extLst>
              <a:ext uri="{FF2B5EF4-FFF2-40B4-BE49-F238E27FC236}">
                <a16:creationId xmlns:a16="http://schemas.microsoft.com/office/drawing/2014/main" id="{DEE94AD6-BD2B-A840-BFF5-4AEF37AF3C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500780"/>
            <a:ext cx="10483326" cy="1054250"/>
          </a:xfrm>
          <a:prstGeom prst="rect">
            <a:avLst/>
          </a:prstGeom>
        </p:spPr>
        <p:txBody>
          <a:bodyPr/>
          <a:lstStyle>
            <a:lvl1pPr algn="ctr">
              <a:defRPr sz="4300" b="1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5858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Title 11">
            <a:extLst>
              <a:ext uri="{FF2B5EF4-FFF2-40B4-BE49-F238E27FC236}">
                <a16:creationId xmlns:a16="http://schemas.microsoft.com/office/drawing/2014/main" id="{BE806B2D-FF9D-F94D-8A12-C401E775A3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614" y="510614"/>
            <a:ext cx="10521948" cy="1054250"/>
          </a:xfrm>
          <a:prstGeom prst="rect">
            <a:avLst/>
          </a:prstGeom>
        </p:spPr>
        <p:txBody>
          <a:bodyPr/>
          <a:lstStyle>
            <a:lvl1pPr algn="ctr">
              <a:defRPr sz="4300" b="1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7823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85783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83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6585FF05-51C6-4545-A370-BD912978F0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rick&#10;&#10;Description automatically generated">
            <a:extLst>
              <a:ext uri="{FF2B5EF4-FFF2-40B4-BE49-F238E27FC236}">
                <a16:creationId xmlns:a16="http://schemas.microsoft.com/office/drawing/2014/main" id="{7B03A376-F7CB-9149-A78F-83046DA8CA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69779194-5BFB-3A41-BE11-0A0A57B4ECB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25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ustom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picture containing table&#10;&#10;Description automatically generated">
            <a:extLst>
              <a:ext uri="{FF2B5EF4-FFF2-40B4-BE49-F238E27FC236}">
                <a16:creationId xmlns:a16="http://schemas.microsoft.com/office/drawing/2014/main" id="{A272F89F-43DE-9D4D-82EF-AF0FD30A9B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F95C2EDF-35A4-DB47-B2E3-720532ECE3A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fish&#10;&#10;Description automatically generated">
            <a:extLst>
              <a:ext uri="{FF2B5EF4-FFF2-40B4-BE49-F238E27FC236}">
                <a16:creationId xmlns:a16="http://schemas.microsoft.com/office/drawing/2014/main" id="{26CFC024-9125-8542-A138-C9A12F1EB40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B4F31E3F-8031-3546-8F3F-33E179551B9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3379807" y="-34725"/>
            <a:ext cx="8824881" cy="6933236"/>
          </a:xfrm>
          <a:custGeom>
            <a:avLst/>
            <a:gdLst>
              <a:gd name="connsiteX0" fmla="*/ 0 w 7201580"/>
              <a:gd name="connsiteY0" fmla="*/ 0 h 6858000"/>
              <a:gd name="connsiteX1" fmla="*/ 7201580 w 7201580"/>
              <a:gd name="connsiteY1" fmla="*/ 0 h 6858000"/>
              <a:gd name="connsiteX2" fmla="*/ 7201580 w 7201580"/>
              <a:gd name="connsiteY2" fmla="*/ 6858000 h 6858000"/>
              <a:gd name="connsiteX3" fmla="*/ 0 w 7201580"/>
              <a:gd name="connsiteY3" fmla="*/ 6858000 h 6858000"/>
              <a:gd name="connsiteX4" fmla="*/ 0 w 7201580"/>
              <a:gd name="connsiteY4" fmla="*/ 0 h 6858000"/>
              <a:gd name="connsiteX0" fmla="*/ 5050118 w 7201580"/>
              <a:gd name="connsiteY0" fmla="*/ 74706 h 6858000"/>
              <a:gd name="connsiteX1" fmla="*/ 7201580 w 7201580"/>
              <a:gd name="connsiteY1" fmla="*/ 0 h 6858000"/>
              <a:gd name="connsiteX2" fmla="*/ 7201580 w 7201580"/>
              <a:gd name="connsiteY2" fmla="*/ 6858000 h 6858000"/>
              <a:gd name="connsiteX3" fmla="*/ 0 w 7201580"/>
              <a:gd name="connsiteY3" fmla="*/ 6858000 h 6858000"/>
              <a:gd name="connsiteX4" fmla="*/ 5050118 w 7201580"/>
              <a:gd name="connsiteY4" fmla="*/ 74706 h 6858000"/>
              <a:gd name="connsiteX0" fmla="*/ 5020236 w 7201580"/>
              <a:gd name="connsiteY0" fmla="*/ 29883 h 6858000"/>
              <a:gd name="connsiteX1" fmla="*/ 7201580 w 7201580"/>
              <a:gd name="connsiteY1" fmla="*/ 0 h 6858000"/>
              <a:gd name="connsiteX2" fmla="*/ 7201580 w 7201580"/>
              <a:gd name="connsiteY2" fmla="*/ 6858000 h 6858000"/>
              <a:gd name="connsiteX3" fmla="*/ 0 w 7201580"/>
              <a:gd name="connsiteY3" fmla="*/ 6858000 h 6858000"/>
              <a:gd name="connsiteX4" fmla="*/ 5020236 w 7201580"/>
              <a:gd name="connsiteY4" fmla="*/ 29883 h 6858000"/>
              <a:gd name="connsiteX0" fmla="*/ 5020236 w 7201580"/>
              <a:gd name="connsiteY0" fmla="*/ 14941 h 6858000"/>
              <a:gd name="connsiteX1" fmla="*/ 7201580 w 7201580"/>
              <a:gd name="connsiteY1" fmla="*/ 0 h 6858000"/>
              <a:gd name="connsiteX2" fmla="*/ 7201580 w 7201580"/>
              <a:gd name="connsiteY2" fmla="*/ 6858000 h 6858000"/>
              <a:gd name="connsiteX3" fmla="*/ 0 w 7201580"/>
              <a:gd name="connsiteY3" fmla="*/ 6858000 h 6858000"/>
              <a:gd name="connsiteX4" fmla="*/ 5020236 w 7201580"/>
              <a:gd name="connsiteY4" fmla="*/ 14941 h 6858000"/>
              <a:gd name="connsiteX0" fmla="*/ 4192180 w 7201580"/>
              <a:gd name="connsiteY0" fmla="*/ 1127820 h 6858000"/>
              <a:gd name="connsiteX1" fmla="*/ 7201580 w 7201580"/>
              <a:gd name="connsiteY1" fmla="*/ 0 h 6858000"/>
              <a:gd name="connsiteX2" fmla="*/ 7201580 w 7201580"/>
              <a:gd name="connsiteY2" fmla="*/ 6858000 h 6858000"/>
              <a:gd name="connsiteX3" fmla="*/ 0 w 7201580"/>
              <a:gd name="connsiteY3" fmla="*/ 6858000 h 6858000"/>
              <a:gd name="connsiteX4" fmla="*/ 4192180 w 7201580"/>
              <a:gd name="connsiteY4" fmla="*/ 1127820 h 6858000"/>
              <a:gd name="connsiteX0" fmla="*/ 4192180 w 7210989"/>
              <a:gd name="connsiteY0" fmla="*/ 24453 h 5754633"/>
              <a:gd name="connsiteX1" fmla="*/ 7210989 w 7210989"/>
              <a:gd name="connsiteY1" fmla="*/ 0 h 5754633"/>
              <a:gd name="connsiteX2" fmla="*/ 7201580 w 7210989"/>
              <a:gd name="connsiteY2" fmla="*/ 5754633 h 5754633"/>
              <a:gd name="connsiteX3" fmla="*/ 0 w 7210989"/>
              <a:gd name="connsiteY3" fmla="*/ 5754633 h 5754633"/>
              <a:gd name="connsiteX4" fmla="*/ 4192180 w 7210989"/>
              <a:gd name="connsiteY4" fmla="*/ 24453 h 5754633"/>
              <a:gd name="connsiteX0" fmla="*/ 4154542 w 7173351"/>
              <a:gd name="connsiteY0" fmla="*/ 24453 h 5754633"/>
              <a:gd name="connsiteX1" fmla="*/ 7173351 w 7173351"/>
              <a:gd name="connsiteY1" fmla="*/ 0 h 5754633"/>
              <a:gd name="connsiteX2" fmla="*/ 7163942 w 7173351"/>
              <a:gd name="connsiteY2" fmla="*/ 5754633 h 5754633"/>
              <a:gd name="connsiteX3" fmla="*/ 0 w 7173351"/>
              <a:gd name="connsiteY3" fmla="*/ 5697562 h 5754633"/>
              <a:gd name="connsiteX4" fmla="*/ 4154542 w 7173351"/>
              <a:gd name="connsiteY4" fmla="*/ 24453 h 5754633"/>
              <a:gd name="connsiteX0" fmla="*/ 4154542 w 7174257"/>
              <a:gd name="connsiteY0" fmla="*/ 24453 h 5697562"/>
              <a:gd name="connsiteX1" fmla="*/ 7173351 w 7174257"/>
              <a:gd name="connsiteY1" fmla="*/ 0 h 5697562"/>
              <a:gd name="connsiteX2" fmla="*/ 7173352 w 7174257"/>
              <a:gd name="connsiteY2" fmla="*/ 5688051 h 5697562"/>
              <a:gd name="connsiteX3" fmla="*/ 0 w 7174257"/>
              <a:gd name="connsiteY3" fmla="*/ 5697562 h 5697562"/>
              <a:gd name="connsiteX4" fmla="*/ 4154542 w 7174257"/>
              <a:gd name="connsiteY4" fmla="*/ 24453 h 5697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74257" h="5697562">
                <a:moveTo>
                  <a:pt x="4154542" y="24453"/>
                </a:moveTo>
                <a:lnTo>
                  <a:pt x="7173351" y="0"/>
                </a:lnTo>
                <a:cubicBezTo>
                  <a:pt x="7170215" y="1918211"/>
                  <a:pt x="7176488" y="3769840"/>
                  <a:pt x="7173352" y="5688051"/>
                </a:cubicBezTo>
                <a:lnTo>
                  <a:pt x="0" y="5697562"/>
                </a:lnTo>
                <a:lnTo>
                  <a:pt x="4154542" y="24453"/>
                </a:lnTo>
                <a:close/>
              </a:path>
            </a:pathLst>
          </a:custGeom>
        </p:spPr>
        <p:txBody>
          <a:bodyPr vert="horz" anchor="ctr"/>
          <a:lstStyle>
            <a:lvl1pPr marL="0" indent="0" algn="r">
              <a:lnSpc>
                <a:spcPct val="100000"/>
              </a:lnSpc>
              <a:buNone/>
              <a:defRPr sz="2000">
                <a:solidFill>
                  <a:srgbClr val="ECE9C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3598328D-4C82-3F4E-A3AC-CBF07C36FA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48875" y="4225915"/>
            <a:ext cx="4192192" cy="1494224"/>
          </a:xfrm>
          <a:custGeom>
            <a:avLst/>
            <a:gdLst>
              <a:gd name="connsiteX0" fmla="*/ 0 w 1768475"/>
              <a:gd name="connsiteY0" fmla="*/ 0 h 1257300"/>
              <a:gd name="connsiteX1" fmla="*/ 1768475 w 1768475"/>
              <a:gd name="connsiteY1" fmla="*/ 0 h 1257300"/>
              <a:gd name="connsiteX2" fmla="*/ 1768475 w 1768475"/>
              <a:gd name="connsiteY2" fmla="*/ 1257300 h 1257300"/>
              <a:gd name="connsiteX3" fmla="*/ 0 w 1768475"/>
              <a:gd name="connsiteY3" fmla="*/ 1257300 h 1257300"/>
              <a:gd name="connsiteX4" fmla="*/ 0 w 1768475"/>
              <a:gd name="connsiteY4" fmla="*/ 0 h 1257300"/>
              <a:gd name="connsiteX0" fmla="*/ 0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0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06691 w 2647177"/>
              <a:gd name="connsiteY2" fmla="*/ 1250435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14144 w 2647177"/>
              <a:gd name="connsiteY0" fmla="*/ 0 h 1248690"/>
              <a:gd name="connsiteX1" fmla="*/ 2647177 w 2647177"/>
              <a:gd name="connsiteY1" fmla="*/ 5119 h 1248690"/>
              <a:gd name="connsiteX2" fmla="*/ 1706691 w 2647177"/>
              <a:gd name="connsiteY2" fmla="*/ 1241825 h 1248690"/>
              <a:gd name="connsiteX3" fmla="*/ 0 w 2647177"/>
              <a:gd name="connsiteY3" fmla="*/ 1248690 h 1248690"/>
              <a:gd name="connsiteX4" fmla="*/ 114144 w 2647177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1825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6131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69448" h="1248690">
                <a:moveTo>
                  <a:pt x="936415" y="0"/>
                </a:moveTo>
                <a:lnTo>
                  <a:pt x="3469448" y="5119"/>
                </a:lnTo>
                <a:lnTo>
                  <a:pt x="2528962" y="1246131"/>
                </a:lnTo>
                <a:lnTo>
                  <a:pt x="0" y="1248690"/>
                </a:lnTo>
                <a:lnTo>
                  <a:pt x="936415" y="0"/>
                </a:lnTo>
                <a:close/>
              </a:path>
            </a:pathLst>
          </a:custGeom>
        </p:spPr>
        <p:txBody>
          <a:bodyPr vert="horz"/>
          <a:lstStyle>
            <a:lvl1pPr marL="0" indent="0" algn="ctr">
              <a:buNone/>
              <a:defRPr sz="1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C23285A2-7355-1D42-86EF-ADB4D8AB46F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4400" y="4225914"/>
            <a:ext cx="4123267" cy="1494223"/>
          </a:xfrm>
          <a:custGeom>
            <a:avLst/>
            <a:gdLst>
              <a:gd name="connsiteX0" fmla="*/ 0 w 1768475"/>
              <a:gd name="connsiteY0" fmla="*/ 0 h 1257300"/>
              <a:gd name="connsiteX1" fmla="*/ 1768475 w 1768475"/>
              <a:gd name="connsiteY1" fmla="*/ 0 h 1257300"/>
              <a:gd name="connsiteX2" fmla="*/ 1768475 w 1768475"/>
              <a:gd name="connsiteY2" fmla="*/ 1257300 h 1257300"/>
              <a:gd name="connsiteX3" fmla="*/ 0 w 1768475"/>
              <a:gd name="connsiteY3" fmla="*/ 1257300 h 1257300"/>
              <a:gd name="connsiteX4" fmla="*/ 0 w 1768475"/>
              <a:gd name="connsiteY4" fmla="*/ 0 h 1257300"/>
              <a:gd name="connsiteX0" fmla="*/ 0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0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06691 w 2647177"/>
              <a:gd name="connsiteY2" fmla="*/ 1250435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14144 w 2647177"/>
              <a:gd name="connsiteY0" fmla="*/ 0 h 1248690"/>
              <a:gd name="connsiteX1" fmla="*/ 2647177 w 2647177"/>
              <a:gd name="connsiteY1" fmla="*/ 5119 h 1248690"/>
              <a:gd name="connsiteX2" fmla="*/ 1706691 w 2647177"/>
              <a:gd name="connsiteY2" fmla="*/ 1241825 h 1248690"/>
              <a:gd name="connsiteX3" fmla="*/ 0 w 2647177"/>
              <a:gd name="connsiteY3" fmla="*/ 1248690 h 1248690"/>
              <a:gd name="connsiteX4" fmla="*/ 114144 w 2647177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1825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6131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69448" h="1248690">
                <a:moveTo>
                  <a:pt x="936415" y="0"/>
                </a:moveTo>
                <a:lnTo>
                  <a:pt x="3469448" y="5119"/>
                </a:lnTo>
                <a:lnTo>
                  <a:pt x="2528962" y="1246131"/>
                </a:lnTo>
                <a:lnTo>
                  <a:pt x="0" y="1248690"/>
                </a:lnTo>
                <a:lnTo>
                  <a:pt x="936415" y="0"/>
                </a:lnTo>
                <a:close/>
              </a:path>
            </a:pathLst>
          </a:custGeom>
        </p:spPr>
        <p:txBody>
          <a:bodyPr vert="horz"/>
          <a:lstStyle>
            <a:lvl1pPr marL="0" indent="0" algn="ctr">
              <a:buNone/>
              <a:defRPr sz="1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75106D73-ED6C-1943-96AD-9DE1270D20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70999" y="4225911"/>
            <a:ext cx="2951865" cy="1494223"/>
          </a:xfrm>
          <a:custGeom>
            <a:avLst/>
            <a:gdLst>
              <a:gd name="connsiteX0" fmla="*/ 0 w 1768475"/>
              <a:gd name="connsiteY0" fmla="*/ 0 h 1257300"/>
              <a:gd name="connsiteX1" fmla="*/ 1768475 w 1768475"/>
              <a:gd name="connsiteY1" fmla="*/ 0 h 1257300"/>
              <a:gd name="connsiteX2" fmla="*/ 1768475 w 1768475"/>
              <a:gd name="connsiteY2" fmla="*/ 1257300 h 1257300"/>
              <a:gd name="connsiteX3" fmla="*/ 0 w 1768475"/>
              <a:gd name="connsiteY3" fmla="*/ 1257300 h 1257300"/>
              <a:gd name="connsiteX4" fmla="*/ 0 w 1768475"/>
              <a:gd name="connsiteY4" fmla="*/ 0 h 1257300"/>
              <a:gd name="connsiteX0" fmla="*/ 0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0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68475 w 2647177"/>
              <a:gd name="connsiteY2" fmla="*/ 1257300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09838 w 2647177"/>
              <a:gd name="connsiteY0" fmla="*/ 0 h 1257300"/>
              <a:gd name="connsiteX1" fmla="*/ 2647177 w 2647177"/>
              <a:gd name="connsiteY1" fmla="*/ 13729 h 1257300"/>
              <a:gd name="connsiteX2" fmla="*/ 1706691 w 2647177"/>
              <a:gd name="connsiteY2" fmla="*/ 1250435 h 1257300"/>
              <a:gd name="connsiteX3" fmla="*/ 0 w 2647177"/>
              <a:gd name="connsiteY3" fmla="*/ 1257300 h 1257300"/>
              <a:gd name="connsiteX4" fmla="*/ 109838 w 2647177"/>
              <a:gd name="connsiteY4" fmla="*/ 0 h 1257300"/>
              <a:gd name="connsiteX0" fmla="*/ 114144 w 2647177"/>
              <a:gd name="connsiteY0" fmla="*/ 0 h 1248690"/>
              <a:gd name="connsiteX1" fmla="*/ 2647177 w 2647177"/>
              <a:gd name="connsiteY1" fmla="*/ 5119 h 1248690"/>
              <a:gd name="connsiteX2" fmla="*/ 1706691 w 2647177"/>
              <a:gd name="connsiteY2" fmla="*/ 1241825 h 1248690"/>
              <a:gd name="connsiteX3" fmla="*/ 0 w 2647177"/>
              <a:gd name="connsiteY3" fmla="*/ 1248690 h 1248690"/>
              <a:gd name="connsiteX4" fmla="*/ 114144 w 2647177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1825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  <a:gd name="connsiteX0" fmla="*/ 936415 w 3469448"/>
              <a:gd name="connsiteY0" fmla="*/ 0 h 1248690"/>
              <a:gd name="connsiteX1" fmla="*/ 3469448 w 3469448"/>
              <a:gd name="connsiteY1" fmla="*/ 5119 h 1248690"/>
              <a:gd name="connsiteX2" fmla="*/ 2528962 w 3469448"/>
              <a:gd name="connsiteY2" fmla="*/ 1246131 h 1248690"/>
              <a:gd name="connsiteX3" fmla="*/ 0 w 3469448"/>
              <a:gd name="connsiteY3" fmla="*/ 1248690 h 1248690"/>
              <a:gd name="connsiteX4" fmla="*/ 936415 w 3469448"/>
              <a:gd name="connsiteY4" fmla="*/ 0 h 1248690"/>
              <a:gd name="connsiteX0" fmla="*/ 936415 w 2535057"/>
              <a:gd name="connsiteY0" fmla="*/ 0 h 1248690"/>
              <a:gd name="connsiteX1" fmla="*/ 2535057 w 2535057"/>
              <a:gd name="connsiteY1" fmla="*/ 5119 h 1248690"/>
              <a:gd name="connsiteX2" fmla="*/ 2528962 w 2535057"/>
              <a:gd name="connsiteY2" fmla="*/ 1246131 h 1248690"/>
              <a:gd name="connsiteX3" fmla="*/ 0 w 2535057"/>
              <a:gd name="connsiteY3" fmla="*/ 1248690 h 1248690"/>
              <a:gd name="connsiteX4" fmla="*/ 936415 w 2535057"/>
              <a:gd name="connsiteY4" fmla="*/ 0 h 1248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5057" h="1248690">
                <a:moveTo>
                  <a:pt x="936415" y="0"/>
                </a:moveTo>
                <a:lnTo>
                  <a:pt x="2535057" y="5119"/>
                </a:lnTo>
                <a:cubicBezTo>
                  <a:pt x="2533025" y="418790"/>
                  <a:pt x="2530994" y="832460"/>
                  <a:pt x="2528962" y="1246131"/>
                </a:cubicBezTo>
                <a:lnTo>
                  <a:pt x="0" y="1248690"/>
                </a:lnTo>
                <a:lnTo>
                  <a:pt x="936415" y="0"/>
                </a:lnTo>
                <a:close/>
              </a:path>
            </a:pathLst>
          </a:custGeom>
        </p:spPr>
        <p:txBody>
          <a:bodyPr vert="horz"/>
          <a:lstStyle>
            <a:lvl1pPr marL="0" indent="0" algn="ctr">
              <a:buNone/>
              <a:defRPr sz="1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noProof="0" dirty="0"/>
              <a:t>Click icon to add picture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C2DB62-2291-C045-87DA-2D8D0C64ACB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378" y="601090"/>
            <a:ext cx="4301269" cy="2305339"/>
          </a:xfrm>
          <a:prstGeom prst="rect">
            <a:avLst/>
          </a:prstGeom>
        </p:spPr>
        <p:txBody>
          <a:bodyPr anchor="b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FD13B73-7147-4647-9F91-7B1F5FB7E69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378" y="3137687"/>
            <a:ext cx="4301269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79945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15.jp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14.jp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3.jp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image" Target="../media/image16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23807A-D922-CB4A-BE07-18BA85B81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7D86E-9708-AD4A-9D14-AFBCC1526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63992-26A5-DE4F-9F32-A62B613195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2D065-721B-8740-A362-D86D86E7BE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4EC03-B17B-684B-BBF8-78D6D6A0F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EB63F-46B7-A547-A43A-2A11AD26E33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4C5D7FE9-729B-EF42-B94C-BC6CA16EC62C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A86ECD80-37DB-0741-BCBE-94AD2127EBC9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A1096EE3-1DCB-D241-997A-884089F16D8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6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0" r:id="rId2"/>
    <p:sldLayoutId id="2147483649" r:id="rId3"/>
    <p:sldLayoutId id="2147483652" r:id="rId4"/>
    <p:sldLayoutId id="2147483653" r:id="rId5"/>
    <p:sldLayoutId id="2147483655" r:id="rId6"/>
    <p:sldLayoutId id="2147483654" r:id="rId7"/>
    <p:sldLayoutId id="2147483673" r:id="rId8"/>
    <p:sldLayoutId id="2147483677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23807A-D922-CB4A-BE07-18BA85B81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7D86E-9708-AD4A-9D14-AFBCC1526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63992-26A5-DE4F-9F32-A62B613195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2D065-721B-8740-A362-D86D86E7BE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4EC03-B17B-684B-BBF8-78D6D6A0F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EB63F-46B7-A547-A43A-2A11AD26E337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3AA04DDB-B71B-D14E-A079-98393CC29E61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1DAAB3D0-7C92-FE4F-BE25-7E9E50099AF8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F6F52D65-ADF7-E343-8DBD-E645F72F263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B0AA0F0B-D669-F241-A8FB-1E946E74ADF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227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86" r:id="rId8"/>
    <p:sldLayoutId id="2147483690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oVJKj8lcNQ?t=967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E60349-E733-5946-B6E2-360AA4E11E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378" y="601090"/>
            <a:ext cx="5179810" cy="2305339"/>
          </a:xfrm>
        </p:spPr>
        <p:txBody>
          <a:bodyPr>
            <a:normAutofit/>
          </a:bodyPr>
          <a:lstStyle/>
          <a:p>
            <a:r>
              <a:rPr lang="en-US" sz="2800" dirty="0"/>
              <a:t>Leveraging Large Language Models (LLM) for AIS Vessel Trajectory Prediction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4462FCB-4DB2-0E4A-A1E8-9C60EE12E9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378" y="3137687"/>
            <a:ext cx="5000187" cy="1752600"/>
          </a:xfrm>
        </p:spPr>
        <p:txBody>
          <a:bodyPr/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CSCI 6917 - Guided Research Grad I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Ryan Gross (</a:t>
            </a:r>
            <a:r>
              <a:rPr lang="en-US" sz="20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G47667332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Summer Semester - 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2276261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09573-46E2-7A4F-8B57-515709212A1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4407" y="1244827"/>
            <a:ext cx="5953228" cy="4177718"/>
          </a:xfrm>
        </p:spPr>
        <p:txBody>
          <a:bodyPr>
            <a:normAutofit/>
          </a:bodyPr>
          <a:lstStyle/>
          <a:p>
            <a:pPr marL="971550" lvl="1" indent="-285750" fontAlgn="base"/>
            <a:endParaRPr lang="en-US" sz="12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Results – GPT 4.0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7F9D2F-E656-969F-89E3-3E0C7C73D61A}"/>
              </a:ext>
            </a:extLst>
          </p:cNvPr>
          <p:cNvSpPr txBox="1"/>
          <p:nvPr/>
        </p:nvSpPr>
        <p:spPr>
          <a:xfrm>
            <a:off x="11147482" y="6558470"/>
            <a:ext cx="3803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E1DDA9C-549F-3C7C-D0D1-37BCB74EB328}"/>
              </a:ext>
            </a:extLst>
          </p:cNvPr>
          <p:cNvSpPr txBox="1">
            <a:spLocks/>
          </p:cNvSpPr>
          <p:nvPr/>
        </p:nvSpPr>
        <p:spPr>
          <a:xfrm>
            <a:off x="941176" y="1320517"/>
            <a:ext cx="7740707" cy="41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44444"/>
                </a:solidFill>
                <a:latin typeface="Helvetica" panose="020B0604020202020204" pitchFamily="34" charset="0"/>
              </a:rPr>
              <a:t>GPT 4.0 asked for clarification, said it was not well suited to answer the question, and when it finally obliged, provided very poor answers.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457200" indent="-457200" fontAlgn="base">
              <a:buFont typeface="+mj-lt"/>
              <a:buAutoNum type="arabicPeriod"/>
            </a:pPr>
            <a:endParaRPr lang="en-US" sz="16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457200" indent="-457200" fontAlgn="base">
              <a:buFont typeface="+mj-lt"/>
              <a:buAutoNum type="arabicPeriod"/>
            </a:pPr>
            <a:endParaRPr lang="en-US" sz="16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457200" indent="-457200" fontAlgn="base">
              <a:buFont typeface="+mj-lt"/>
              <a:buAutoNum type="arabicPeriod"/>
            </a:pPr>
            <a:endParaRPr lang="en-US" sz="1600" b="1" dirty="0">
              <a:solidFill>
                <a:srgbClr val="005B88"/>
              </a:solidFill>
              <a:latin typeface="Helvetica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217493-2B58-29A8-1773-91A8C3554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1335" y="436227"/>
            <a:ext cx="3222537" cy="24169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76DBCB9-0D63-D513-AF3F-E4EBB126F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1335" y="3081331"/>
            <a:ext cx="3222537" cy="241690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E521675-C593-C9D4-9792-B638354D8C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0106" y="2142072"/>
            <a:ext cx="5500958" cy="76684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EF03CA5-A9B2-FA27-58BC-0857F68626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0106" y="2909787"/>
            <a:ext cx="5486458" cy="59604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2DACFAC-229C-D50B-BFDF-3CF2201D20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90107" y="3505830"/>
            <a:ext cx="5486458" cy="52144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49777C8-FB9B-2433-E5BD-BAFF3BC68C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90104" y="4027270"/>
            <a:ext cx="5486458" cy="134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298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09573-46E2-7A4F-8B57-515709212A1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4407" y="1169137"/>
            <a:ext cx="6194936" cy="4177718"/>
          </a:xfrm>
        </p:spPr>
        <p:txBody>
          <a:bodyPr>
            <a:normAutofit fontScale="92500" lnSpcReduction="10000"/>
          </a:bodyPr>
          <a:lstStyle/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GPT 3.5 Turbo</a:t>
            </a:r>
          </a:p>
          <a:p>
            <a:pPr marL="1143000" lvl="1" indent="-457200" fontAlgn="base"/>
            <a:r>
              <a:rPr lang="en-US" sz="1300" dirty="0">
                <a:solidFill>
                  <a:srgbClr val="444444"/>
                </a:solidFill>
                <a:latin typeface="Helvetica" panose="020B0604020202020204" pitchFamily="34" charset="0"/>
              </a:rPr>
              <a:t>With very few lines of code and “few-shot” training, GPT 3.5 Turbo outperforms many non-transformer algorithms.</a:t>
            </a:r>
          </a:p>
          <a:p>
            <a:pPr marL="1143000" lvl="1" indent="-457200" fontAlgn="base"/>
            <a:r>
              <a:rPr lang="en-US" sz="1300" dirty="0">
                <a:solidFill>
                  <a:srgbClr val="444444"/>
                </a:solidFill>
                <a:latin typeface="Helvetica" panose="020B0604020202020204" pitchFamily="34" charset="0"/>
              </a:rPr>
              <a:t>GPT 3.5 Turbo seemed to perform about as well as a human, drawing a strait line from the end of the input.</a:t>
            </a:r>
          </a:p>
          <a:p>
            <a:pPr marL="1143000" lvl="1" indent="-457200" fontAlgn="base"/>
            <a:r>
              <a:rPr lang="en-US" sz="1300" dirty="0">
                <a:solidFill>
                  <a:srgbClr val="444444"/>
                </a:solidFill>
                <a:latin typeface="Helvetica" panose="020B0604020202020204" pitchFamily="34" charset="0"/>
              </a:rPr>
              <a:t>GPT 3.5 Turbo picked up on LAT and LON patterns but did not pick up on SOG &amp; COG patterns.</a:t>
            </a:r>
          </a:p>
          <a:p>
            <a:pPr marL="1143000" lvl="1" indent="-457200" fontAlgn="base"/>
            <a:r>
              <a:rPr lang="en-US" sz="1300" dirty="0">
                <a:solidFill>
                  <a:srgbClr val="444444"/>
                </a:solidFill>
                <a:latin typeface="Helvetica" panose="020B0604020202020204" pitchFamily="34" charset="0"/>
              </a:rPr>
              <a:t>Fine-tuning not available</a:t>
            </a: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GPT 3.0 </a:t>
            </a:r>
          </a:p>
          <a:p>
            <a:pPr marL="1143000" lvl="1" indent="-457200" fontAlgn="base"/>
            <a:r>
              <a:rPr lang="en-US" sz="1300" dirty="0">
                <a:solidFill>
                  <a:srgbClr val="444444"/>
                </a:solidFill>
                <a:latin typeface="Helvetica" panose="020B0604020202020204" pitchFamily="34" charset="0"/>
              </a:rPr>
              <a:t>Accepts too few characters as input and output to effectively pick up on patterns.</a:t>
            </a:r>
          </a:p>
          <a:p>
            <a:pPr marL="1143000" lvl="1" indent="-457200" fontAlgn="base"/>
            <a:r>
              <a:rPr lang="en-US" sz="1300" dirty="0">
                <a:solidFill>
                  <a:srgbClr val="444444"/>
                </a:solidFill>
                <a:latin typeface="Helvetica" panose="020B0604020202020204" pitchFamily="34" charset="0"/>
              </a:rPr>
              <a:t>Training is expensive. Original 26.3MB training file had to be reduced to 177KB to stay under $10 billing limit.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GPT 4.0</a:t>
            </a:r>
          </a:p>
          <a:p>
            <a:pPr marL="1143000" lvl="1" indent="-457200" fontAlgn="base"/>
            <a:r>
              <a:rPr lang="en-US" sz="1300" dirty="0">
                <a:solidFill>
                  <a:srgbClr val="444444"/>
                </a:solidFill>
                <a:latin typeface="Helvetica" panose="020B0604020202020204" pitchFamily="34" charset="0"/>
              </a:rPr>
              <a:t>Strangely, performed about as well as GPT 3.0.</a:t>
            </a:r>
          </a:p>
          <a:p>
            <a:pPr marL="1143000" lvl="1" indent="-457200" fontAlgn="base"/>
            <a:r>
              <a:rPr lang="en-US" sz="1300" dirty="0">
                <a:solidFill>
                  <a:srgbClr val="444444"/>
                </a:solidFill>
                <a:latin typeface="Helvetica" panose="020B0604020202020204" pitchFamily="34" charset="0"/>
              </a:rPr>
              <a:t>Fine-tuning not available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While the original intuition and approach remains valid, OpenAI’s services allow for very limited customization or fine-tuning. Additionally, the cost to fine-tune is prohibitive to research students.</a:t>
            </a:r>
            <a:endParaRPr lang="en-US" sz="12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1E209B-E34F-81AF-93FC-42AC42B62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343" y="746707"/>
            <a:ext cx="5007051" cy="37552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873054-EED0-793C-9E0C-B377D06F6680}"/>
              </a:ext>
            </a:extLst>
          </p:cNvPr>
          <p:cNvSpPr txBox="1"/>
          <p:nvPr/>
        </p:nvSpPr>
        <p:spPr>
          <a:xfrm>
            <a:off x="7219950" y="4458909"/>
            <a:ext cx="4362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GPT 3.5 Turbo few-shot prediction in green, actual is dashed red, input is solid red.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F205FD-34FE-8CF8-FC06-8B25150A4863}"/>
              </a:ext>
            </a:extLst>
          </p:cNvPr>
          <p:cNvSpPr txBox="1"/>
          <p:nvPr/>
        </p:nvSpPr>
        <p:spPr>
          <a:xfrm>
            <a:off x="11162889" y="6558470"/>
            <a:ext cx="4195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262308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09573-46E2-7A4F-8B57-515709212A1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169137"/>
            <a:ext cx="10391775" cy="4177718"/>
          </a:xfrm>
        </p:spPr>
        <p:txBody>
          <a:bodyPr>
            <a:normAutofit/>
          </a:bodyPr>
          <a:lstStyle/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44444"/>
                </a:solidFill>
                <a:latin typeface="Helvetica" panose="020B0604020202020204" pitchFamily="34" charset="0"/>
              </a:rPr>
              <a:t>Graduate Thesis Level</a:t>
            </a:r>
          </a:p>
          <a:p>
            <a:pPr marL="1143000" lvl="1" indent="-457200" fontAlgn="base"/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Continue to work with GPT 4.0 prompt engineering to try to increase performance.</a:t>
            </a:r>
          </a:p>
          <a:p>
            <a:pPr marL="1143000" lvl="1" indent="-457200" fontAlgn="base"/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Train an array of open source LLMs to compare results to state-of-the-art.</a:t>
            </a:r>
          </a:p>
          <a:p>
            <a:pPr marL="1143000" lvl="1" indent="-457200" fontAlgn="base"/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Compare LLMs with transformers trained from scratch.</a:t>
            </a:r>
          </a:p>
          <a:p>
            <a:pPr marL="1143000" lvl="1" indent="-457200" fontAlgn="base"/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Try different combinations of input and output features.</a:t>
            </a:r>
          </a:p>
          <a:p>
            <a:pPr marL="1143000" lvl="1" indent="-457200" fontAlgn="base"/>
            <a:endParaRPr lang="en-US" sz="16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44444"/>
                </a:solidFill>
                <a:latin typeface="Helvetica" panose="020B0604020202020204" pitchFamily="34" charset="0"/>
              </a:rPr>
              <a:t>PhD Dissertation Level</a:t>
            </a:r>
          </a:p>
          <a:p>
            <a:pPr marL="1143000" lvl="1" indent="-457200" fontAlgn="base"/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Understand how the transformer is learning trajectory patterns.</a:t>
            </a:r>
          </a:p>
          <a:p>
            <a:pPr marL="1143000" lvl="1" indent="-457200" fontAlgn="base"/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Understand how to optimize transformer/LLM parameters for trajectory prediction (heads, layers, embedded layers, learning rate, warm up tokens).</a:t>
            </a:r>
          </a:p>
          <a:p>
            <a:pPr marL="1143000" lvl="1" indent="-457200" fontAlgn="base"/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Build and demonstrate a transformer/LLM model that is state-of-the-art in location prediction.</a:t>
            </a:r>
          </a:p>
          <a:p>
            <a:pPr marL="1143000" lvl="1" indent="-457200" fontAlgn="base"/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Demonstrate applicability and versatility of model on ground, maritime, and air domains, given domain specific features.</a:t>
            </a:r>
          </a:p>
          <a:p>
            <a:pPr marL="1143000" lvl="1" indent="-457200" fontAlgn="base"/>
            <a:endParaRPr lang="en-US" sz="14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8D1FE4-1811-85F6-2F59-B97B5C5EE0D8}"/>
              </a:ext>
            </a:extLst>
          </p:cNvPr>
          <p:cNvSpPr txBox="1"/>
          <p:nvPr/>
        </p:nvSpPr>
        <p:spPr>
          <a:xfrm>
            <a:off x="11162889" y="6558470"/>
            <a:ext cx="3719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504650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09573-46E2-7A4F-8B57-515709212A1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42950" y="1388212"/>
            <a:ext cx="10391775" cy="3812438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[1] Vaswani, Ashish et al. “Attention is All you Need.” NIPS (2017).</a:t>
            </a:r>
            <a:endParaRPr lang="en-US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[2] Nguyen, Duong and Ronan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Fablet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“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TrAISformer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-A generative transformer for AIS trajectory prediction.”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ArXiv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abs/2109.03958 (2021): n.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pag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.. </a:t>
            </a:r>
            <a:endParaRPr lang="en-US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[3] D. Nguyen, R.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Vadaine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G.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Hajduch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R.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Garello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and R.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Fablet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“A Multi-task Deep Learning Architecture for Maritime Surveillance using AIS Data Streams,” in 2018 IEEE International Conference on Data Science and Advanced Analytics (DSAA), Oct. 2018. </a:t>
            </a:r>
            <a:endParaRPr lang="en-US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[3] D. Nguyen, R.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Vadaine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G.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Hajduch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R.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Garello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and R.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Fablet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“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GeoTrackNet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-A Maritime Anomaly Detector using Probabilistic Neural Network Representation of AIS Tracks and A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Contrario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Detection,” IEEE Transactions on Intelligent Transportation Systems, Feb. 2021.</a:t>
            </a:r>
            <a:endParaRPr lang="en-US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[5] Ouyang, Long et al. “Training language models to follow instructions with human feedback.”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ArXiv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abs/2203.02155 (2022): n. Pag.</a:t>
            </a:r>
            <a:endParaRPr lang="en-US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[6] Brown, Tom B. et al. “Language Models are Few-Shot Learners.”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ArXiv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abs/2005.14165 (2020): n. Pag.</a:t>
            </a:r>
            <a:endParaRPr lang="en-US" sz="1200" b="0" dirty="0">
              <a:effectLst/>
            </a:endParaRPr>
          </a:p>
          <a:p>
            <a:br>
              <a:rPr lang="en-US" sz="1200" dirty="0"/>
            </a:br>
            <a:br>
              <a:rPr lang="en-US" sz="1100" dirty="0"/>
            </a:br>
            <a:endParaRPr lang="en-US" sz="14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9F166C-7069-59F6-0A41-7CD2E6CED4E3}"/>
              </a:ext>
            </a:extLst>
          </p:cNvPr>
          <p:cNvSpPr txBox="1"/>
          <p:nvPr/>
        </p:nvSpPr>
        <p:spPr>
          <a:xfrm>
            <a:off x="11109559" y="6581001"/>
            <a:ext cx="3719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26177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09573-46E2-7A4F-8B57-515709212A1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6138" y="984579"/>
            <a:ext cx="8129631" cy="4177718"/>
          </a:xfrm>
        </p:spPr>
        <p:txBody>
          <a:bodyPr>
            <a:noAutofit/>
          </a:bodyPr>
          <a:lstStyle/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What are you trying to do? Articulate your objectives using absolutely no jargon.</a:t>
            </a:r>
          </a:p>
          <a:p>
            <a:pPr marL="1143000" lvl="1" indent="-457200" fontAlgn="base"/>
            <a:r>
              <a:rPr lang="en-US" sz="1200" b="1" i="0" dirty="0">
                <a:solidFill>
                  <a:srgbClr val="005B88"/>
                </a:solidFill>
                <a:effectLst/>
                <a:latin typeface="Helvetica" panose="020B0604020202020204" pitchFamily="34" charset="0"/>
              </a:rPr>
              <a:t>Predict the future trajectory of cargo vessels.</a:t>
            </a: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How is it done today, and what are the limits of current practice?</a:t>
            </a:r>
          </a:p>
          <a:p>
            <a:pPr marL="1143000" lvl="1" indent="-457200" fontAlgn="base"/>
            <a:r>
              <a:rPr lang="en-US" sz="1200" b="1" i="0" dirty="0">
                <a:solidFill>
                  <a:srgbClr val="005B88"/>
                </a:solidFill>
                <a:effectLst/>
                <a:latin typeface="Helvetica" panose="020B0604020202020204" pitchFamily="34" charset="0"/>
              </a:rPr>
              <a:t>Various seq2seq approaches such as RNN, LSTM, and transformers are used, but implementation is complex.</a:t>
            </a: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What is new in your approach and why do you think it will be successful?</a:t>
            </a:r>
          </a:p>
          <a:p>
            <a:pPr marL="1143000" lvl="1" indent="-457200" fontAlgn="base"/>
            <a:r>
              <a:rPr lang="en-US" sz="1200" b="1" dirty="0">
                <a:solidFill>
                  <a:srgbClr val="005B88"/>
                </a:solidFill>
                <a:latin typeface="Helvetica" panose="020B0604020202020204" pitchFamily="34" charset="0"/>
              </a:rPr>
              <a:t>The approach treats the problem as a language translation task, which LMMs are good at, allowing pre-trained LLMs to solve the problem with little effort and complexity from the software engineer.</a:t>
            </a:r>
            <a:endParaRPr lang="en-US" sz="12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Who cares? If you are successful, what difference will it make?</a:t>
            </a:r>
          </a:p>
          <a:p>
            <a:pPr marL="1143000" lvl="1" indent="-457200" fontAlgn="base"/>
            <a:r>
              <a:rPr lang="en-US" sz="1200" b="1" dirty="0">
                <a:solidFill>
                  <a:srgbClr val="005B88"/>
                </a:solidFill>
                <a:latin typeface="Helvetica" panose="020B0604020202020204" pitchFamily="34" charset="0"/>
              </a:rPr>
              <a:t>EMS, Coast Guard, Navy, and other maritime forces could better locate distressed or malign vessels.</a:t>
            </a:r>
            <a:endParaRPr lang="en-US" sz="12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What are the risks?</a:t>
            </a:r>
          </a:p>
          <a:p>
            <a:pPr marL="1143000" lvl="1" indent="-457200" fontAlgn="base"/>
            <a:r>
              <a:rPr lang="en-US" sz="1200" b="1" i="0" dirty="0">
                <a:solidFill>
                  <a:srgbClr val="005B88"/>
                </a:solidFill>
                <a:effectLst/>
                <a:latin typeface="Helvetica" panose="020B0604020202020204" pitchFamily="34" charset="0"/>
              </a:rPr>
              <a:t>LLM may not properly format messages, LMM may not pick up on vessel patterns.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How much will it cost? How long will it take?</a:t>
            </a:r>
          </a:p>
          <a:p>
            <a:pPr marL="1143000" lvl="1" indent="-457200" fontAlgn="base"/>
            <a:r>
              <a:rPr lang="en-US" sz="1200" b="1" i="0" dirty="0">
                <a:solidFill>
                  <a:srgbClr val="005B88"/>
                </a:solidFill>
                <a:effectLst/>
                <a:latin typeface="Helvetica" panose="020B0604020202020204" pitchFamily="34" charset="0"/>
              </a:rPr>
              <a:t>$12 and a summer semester.</a:t>
            </a: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What are the mid-term and final “exams” to check for success?</a:t>
            </a:r>
          </a:p>
          <a:p>
            <a:pPr marL="1143000" lvl="1" indent="-457200" fontAlgn="base"/>
            <a:r>
              <a:rPr lang="en-US" sz="1200" b="1" i="0" dirty="0">
                <a:solidFill>
                  <a:srgbClr val="005B88"/>
                </a:solidFill>
                <a:effectLst/>
                <a:latin typeface="Helvetica" panose="020B0604020202020204" pitchFamily="34" charset="0"/>
              </a:rPr>
              <a:t>Mid-term: Ensure LLM can issue predictions with the correct data format</a:t>
            </a:r>
          </a:p>
          <a:p>
            <a:pPr marL="1143000" lvl="1" indent="-457200" fontAlgn="base"/>
            <a:r>
              <a:rPr lang="en-US" sz="1200" b="1" dirty="0">
                <a:solidFill>
                  <a:srgbClr val="005B88"/>
                </a:solidFill>
                <a:latin typeface="Helvetica" panose="020B0604020202020204" pitchFamily="34" charset="0"/>
              </a:rPr>
              <a:t>Final: Performance beats or is near state-of-the-art</a:t>
            </a:r>
            <a:endParaRPr lang="en-US" sz="12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Project Objective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2A6CE4-AB5A-7876-6F82-08B85286A7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1"/>
          <a:stretch/>
        </p:blipFill>
        <p:spPr bwMode="auto">
          <a:xfrm>
            <a:off x="8218300" y="1233486"/>
            <a:ext cx="3973700" cy="3421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E7B9FE-5C61-2B3E-4487-8A03B05B876E}"/>
              </a:ext>
            </a:extLst>
          </p:cNvPr>
          <p:cNvSpPr txBox="1"/>
          <p:nvPr/>
        </p:nvSpPr>
        <p:spPr>
          <a:xfrm>
            <a:off x="11162889" y="6558470"/>
            <a:ext cx="3020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94916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Technical Approach - Architecture</a:t>
            </a:r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0F3FCAD9-D54B-454F-1144-AD4688A3D9E4}"/>
              </a:ext>
            </a:extLst>
          </p:cNvPr>
          <p:cNvSpPr/>
          <p:nvPr/>
        </p:nvSpPr>
        <p:spPr>
          <a:xfrm>
            <a:off x="956345" y="2069821"/>
            <a:ext cx="964734" cy="1249960"/>
          </a:xfrm>
          <a:prstGeom prst="ca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1F61B6-B9A6-79C5-7CED-4F07E4ADBA3B}"/>
              </a:ext>
            </a:extLst>
          </p:cNvPr>
          <p:cNvSpPr/>
          <p:nvPr/>
        </p:nvSpPr>
        <p:spPr>
          <a:xfrm>
            <a:off x="3271001" y="2309941"/>
            <a:ext cx="805344" cy="771483"/>
          </a:xfrm>
          <a:prstGeom prst="rect">
            <a:avLst/>
          </a:prstGeom>
          <a:solidFill>
            <a:srgbClr val="005B8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53E991-FA16-EEC3-619E-821A86B3CD40}"/>
              </a:ext>
            </a:extLst>
          </p:cNvPr>
          <p:cNvSpPr txBox="1"/>
          <p:nvPr/>
        </p:nvSpPr>
        <p:spPr>
          <a:xfrm>
            <a:off x="494950" y="3469454"/>
            <a:ext cx="1887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Dutch AIS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4F7F67-7779-8BFD-E5CE-1B2A3FFDDEAF}"/>
              </a:ext>
            </a:extLst>
          </p:cNvPr>
          <p:cNvSpPr txBox="1"/>
          <p:nvPr/>
        </p:nvSpPr>
        <p:spPr>
          <a:xfrm>
            <a:off x="2909579" y="3185756"/>
            <a:ext cx="1577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Fine-Tuning </a:t>
            </a:r>
          </a:p>
          <a:p>
            <a:pPr algn="ctr"/>
            <a:r>
              <a:rPr lang="en-US" dirty="0"/>
              <a:t>File Generator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C8E44A-5635-0C8F-F4E4-F069F71135F2}"/>
              </a:ext>
            </a:extLst>
          </p:cNvPr>
          <p:cNvSpPr/>
          <p:nvPr/>
        </p:nvSpPr>
        <p:spPr>
          <a:xfrm>
            <a:off x="5124976" y="1945020"/>
            <a:ext cx="2350317" cy="150132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FA99D4-8CD1-2A0B-CF18-12960ABC4588}"/>
              </a:ext>
            </a:extLst>
          </p:cNvPr>
          <p:cNvSpPr txBox="1"/>
          <p:nvPr/>
        </p:nvSpPr>
        <p:spPr>
          <a:xfrm>
            <a:off x="5236135" y="3543974"/>
            <a:ext cx="2204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AI GPT Services</a:t>
            </a:r>
          </a:p>
        </p:txBody>
      </p:sp>
      <p:sp>
        <p:nvSpPr>
          <p:cNvPr id="12" name="Cylinder 11">
            <a:extLst>
              <a:ext uri="{FF2B5EF4-FFF2-40B4-BE49-F238E27FC236}">
                <a16:creationId xmlns:a16="http://schemas.microsoft.com/office/drawing/2014/main" id="{6C20EF34-0D6B-D3F5-2D2A-062AD1B20579}"/>
              </a:ext>
            </a:extLst>
          </p:cNvPr>
          <p:cNvSpPr/>
          <p:nvPr/>
        </p:nvSpPr>
        <p:spPr>
          <a:xfrm>
            <a:off x="5526242" y="2586721"/>
            <a:ext cx="190151" cy="216159"/>
          </a:xfrm>
          <a:prstGeom prst="can">
            <a:avLst/>
          </a:prstGeom>
          <a:solidFill>
            <a:srgbClr val="005B8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0D932F-0E47-3ED5-B871-B2EA12125837}"/>
              </a:ext>
            </a:extLst>
          </p:cNvPr>
          <p:cNvSpPr txBox="1"/>
          <p:nvPr/>
        </p:nvSpPr>
        <p:spPr>
          <a:xfrm>
            <a:off x="5716393" y="2556300"/>
            <a:ext cx="2204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Fine-Tuned Model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A9748A-2BD0-BF09-3542-E6E73871930C}"/>
              </a:ext>
            </a:extLst>
          </p:cNvPr>
          <p:cNvSpPr/>
          <p:nvPr/>
        </p:nvSpPr>
        <p:spPr>
          <a:xfrm>
            <a:off x="8610610" y="2309941"/>
            <a:ext cx="805344" cy="771483"/>
          </a:xfrm>
          <a:prstGeom prst="rect">
            <a:avLst/>
          </a:prstGeom>
          <a:solidFill>
            <a:srgbClr val="005B8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9867D6-5860-80A1-0127-5D3788F3FF82}"/>
              </a:ext>
            </a:extLst>
          </p:cNvPr>
          <p:cNvSpPr txBox="1"/>
          <p:nvPr/>
        </p:nvSpPr>
        <p:spPr>
          <a:xfrm>
            <a:off x="8409562" y="3174642"/>
            <a:ext cx="1288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 Runner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CFA7C27-C5D6-94BE-1C6D-A15CCDF7711E}"/>
              </a:ext>
            </a:extLst>
          </p:cNvPr>
          <p:cNvSpPr/>
          <p:nvPr/>
        </p:nvSpPr>
        <p:spPr>
          <a:xfrm>
            <a:off x="10532319" y="3408742"/>
            <a:ext cx="805344" cy="771483"/>
          </a:xfrm>
          <a:prstGeom prst="rect">
            <a:avLst/>
          </a:prstGeom>
          <a:solidFill>
            <a:srgbClr val="005B8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7BF614-A71F-491F-031C-D3E69DAF47F0}"/>
              </a:ext>
            </a:extLst>
          </p:cNvPr>
          <p:cNvSpPr txBox="1"/>
          <p:nvPr/>
        </p:nvSpPr>
        <p:spPr>
          <a:xfrm>
            <a:off x="10237274" y="4246417"/>
            <a:ext cx="1395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Performance Evaluator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6B5C412-3983-9692-852C-1574ACA3A5F0}"/>
              </a:ext>
            </a:extLst>
          </p:cNvPr>
          <p:cNvSpPr/>
          <p:nvPr/>
        </p:nvSpPr>
        <p:spPr>
          <a:xfrm>
            <a:off x="10508547" y="1168261"/>
            <a:ext cx="805344" cy="771483"/>
          </a:xfrm>
          <a:prstGeom prst="rect">
            <a:avLst/>
          </a:prstGeom>
          <a:solidFill>
            <a:srgbClr val="005B8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DEE1F2-3516-764E-90FE-2E01E7FBCFCF}"/>
              </a:ext>
            </a:extLst>
          </p:cNvPr>
          <p:cNvSpPr txBox="1"/>
          <p:nvPr/>
        </p:nvSpPr>
        <p:spPr>
          <a:xfrm>
            <a:off x="10221298" y="2066578"/>
            <a:ext cx="1395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Prediction Visualization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BA8B30-88C9-9CF4-1EFE-DC5FC77AF34C}"/>
              </a:ext>
            </a:extLst>
          </p:cNvPr>
          <p:cNvCxnSpPr>
            <a:stCxn id="6" idx="4"/>
            <a:endCxn id="7" idx="1"/>
          </p:cNvCxnSpPr>
          <p:nvPr/>
        </p:nvCxnSpPr>
        <p:spPr>
          <a:xfrm>
            <a:off x="1921079" y="2694801"/>
            <a:ext cx="1349922" cy="882"/>
          </a:xfrm>
          <a:prstGeom prst="straightConnector1">
            <a:avLst/>
          </a:prstGeom>
          <a:ln w="28575">
            <a:solidFill>
              <a:srgbClr val="005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33676D7-0C7A-02D2-F8FF-A83737B5BD2C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>
            <a:off x="4076345" y="2695683"/>
            <a:ext cx="1048631" cy="0"/>
          </a:xfrm>
          <a:prstGeom prst="straightConnector1">
            <a:avLst/>
          </a:prstGeom>
          <a:ln w="28575">
            <a:solidFill>
              <a:srgbClr val="005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B564841-7C21-B414-3DDD-7088D9A7B945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>
            <a:off x="7475293" y="2695683"/>
            <a:ext cx="1135317" cy="0"/>
          </a:xfrm>
          <a:prstGeom prst="straightConnector1">
            <a:avLst/>
          </a:prstGeom>
          <a:ln w="28575">
            <a:solidFill>
              <a:srgbClr val="005B88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C9CE089-7F2C-7273-835E-B6E9B3D2609C}"/>
              </a:ext>
            </a:extLst>
          </p:cNvPr>
          <p:cNvCxnSpPr>
            <a:cxnSpLocks/>
            <a:stCxn id="14" idx="3"/>
            <a:endCxn id="18" idx="1"/>
          </p:cNvCxnSpPr>
          <p:nvPr/>
        </p:nvCxnSpPr>
        <p:spPr>
          <a:xfrm flipV="1">
            <a:off x="9415954" y="1554003"/>
            <a:ext cx="1092593" cy="1141680"/>
          </a:xfrm>
          <a:prstGeom prst="straightConnector1">
            <a:avLst/>
          </a:prstGeom>
          <a:ln w="28575">
            <a:solidFill>
              <a:srgbClr val="005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9B4D18-490F-AB62-D30E-EAD98E18D5F0}"/>
              </a:ext>
            </a:extLst>
          </p:cNvPr>
          <p:cNvCxnSpPr>
            <a:cxnSpLocks/>
            <a:stCxn id="14" idx="3"/>
            <a:endCxn id="16" idx="1"/>
          </p:cNvCxnSpPr>
          <p:nvPr/>
        </p:nvCxnSpPr>
        <p:spPr>
          <a:xfrm>
            <a:off x="9415954" y="2695683"/>
            <a:ext cx="1116365" cy="1098801"/>
          </a:xfrm>
          <a:prstGeom prst="straightConnector1">
            <a:avLst/>
          </a:prstGeom>
          <a:ln w="28575">
            <a:solidFill>
              <a:srgbClr val="005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8867BB00-319C-1194-A521-4259B69D9923}"/>
              </a:ext>
            </a:extLst>
          </p:cNvPr>
          <p:cNvSpPr/>
          <p:nvPr/>
        </p:nvSpPr>
        <p:spPr>
          <a:xfrm>
            <a:off x="260052" y="4541644"/>
            <a:ext cx="183865" cy="183751"/>
          </a:xfrm>
          <a:prstGeom prst="rect">
            <a:avLst/>
          </a:prstGeom>
          <a:solidFill>
            <a:srgbClr val="005B8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1B29E83-FACD-B027-0955-0732495F2116}"/>
              </a:ext>
            </a:extLst>
          </p:cNvPr>
          <p:cNvSpPr txBox="1"/>
          <p:nvPr/>
        </p:nvSpPr>
        <p:spPr>
          <a:xfrm>
            <a:off x="494950" y="4435200"/>
            <a:ext cx="2345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Contributions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5A93BDC-0943-6B1A-67C3-78C9EA23FD9A}"/>
              </a:ext>
            </a:extLst>
          </p:cNvPr>
          <p:cNvSpPr/>
          <p:nvPr/>
        </p:nvSpPr>
        <p:spPr>
          <a:xfrm>
            <a:off x="260051" y="4904124"/>
            <a:ext cx="183865" cy="18375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4EE2E87-2E64-99CF-C267-421C835510EB}"/>
              </a:ext>
            </a:extLst>
          </p:cNvPr>
          <p:cNvSpPr txBox="1"/>
          <p:nvPr/>
        </p:nvSpPr>
        <p:spPr>
          <a:xfrm>
            <a:off x="443916" y="4811333"/>
            <a:ext cx="3581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Other data, software, and services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6D4F5D-0DF0-A8DC-F870-FADD4D40E5C9}"/>
              </a:ext>
            </a:extLst>
          </p:cNvPr>
          <p:cNvSpPr txBox="1"/>
          <p:nvPr/>
        </p:nvSpPr>
        <p:spPr>
          <a:xfrm>
            <a:off x="11162889" y="6558470"/>
            <a:ext cx="3020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82525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09573-46E2-7A4F-8B57-515709212A1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4407" y="1169137"/>
            <a:ext cx="10301748" cy="4177718"/>
          </a:xfrm>
        </p:spPr>
        <p:txBody>
          <a:bodyPr>
            <a:normAutofit/>
          </a:bodyPr>
          <a:lstStyle/>
          <a:p>
            <a:pPr marL="457200" indent="-457200" algn="l" fontAlgn="base">
              <a:buFont typeface="+mj-lt"/>
              <a:buAutoNum type="arabicPeriod"/>
            </a:pPr>
            <a:r>
              <a:rPr lang="en-US" sz="16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Find and gather dataset – Neede</a:t>
            </a: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d to be f</a:t>
            </a:r>
            <a:r>
              <a:rPr lang="en-US" sz="16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re</a:t>
            </a: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e and large.</a:t>
            </a:r>
            <a:endParaRPr lang="en-US" sz="16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Clean data – Remove paths over land, non-moving vessels, impossibly fast trips, </a:t>
            </a:r>
            <a:r>
              <a:rPr lang="en-US" sz="1600" dirty="0" err="1">
                <a:solidFill>
                  <a:srgbClr val="444444"/>
                </a:solidFill>
                <a:latin typeface="Helvetica" panose="020B0604020202020204" pitchFamily="34" charset="0"/>
              </a:rPr>
              <a:t>etc</a:t>
            </a:r>
            <a:endParaRPr lang="en-US" sz="16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r>
              <a:rPr lang="en-US" sz="16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Find best base model – Run Few-Shot learning on each model to determine best model to fine-tune</a:t>
            </a:r>
          </a:p>
          <a:p>
            <a:pPr marL="1143000" lvl="1" indent="-457200" fontAlgn="base">
              <a:buFont typeface="+mj-lt"/>
              <a:buAutoNum type="arabicPeriod"/>
            </a:pP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Format data using prompt engineering</a:t>
            </a:r>
          </a:p>
          <a:p>
            <a:pPr marL="1143000" lvl="1" indent="-457200" fontAlgn="base">
              <a:buFont typeface="+mj-lt"/>
              <a:buAutoNum type="arabicPeriod"/>
            </a:pPr>
            <a:r>
              <a:rPr lang="en-US" sz="12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Evaluate</a:t>
            </a:r>
          </a:p>
          <a:p>
            <a:pPr marL="1143000" lvl="1" indent="-457200" fontAlgn="base">
              <a:buFont typeface="+mj-lt"/>
              <a:buAutoNum type="arabicPeriod"/>
            </a:pP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Visualize</a:t>
            </a:r>
          </a:p>
          <a:p>
            <a:pPr marL="1143000" lvl="1" indent="-457200" fontAlgn="base">
              <a:buFont typeface="+mj-lt"/>
              <a:buAutoNum type="arabicPeriod"/>
            </a:pPr>
            <a:r>
              <a:rPr lang="en-US" sz="12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Compare</a:t>
            </a:r>
          </a:p>
          <a:p>
            <a:pPr marL="457200" indent="-457200" algn="l" fontAlgn="base">
              <a:buFont typeface="+mj-lt"/>
              <a:buAutoNum type="arabicPeriod"/>
            </a:pPr>
            <a:r>
              <a:rPr lang="en-US" sz="16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Create trained model – Create custom model by fine-tuning best base model</a:t>
            </a:r>
          </a:p>
          <a:p>
            <a:pPr marL="1143000" lvl="1" indent="-457200" fontAlgn="base">
              <a:buFont typeface="+mj-lt"/>
              <a:buAutoNum type="arabicPeriod"/>
            </a:pP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Format data in GPT required JSONL for training</a:t>
            </a:r>
          </a:p>
          <a:p>
            <a:pPr marL="1143000" lvl="1" indent="-457200" fontAlgn="base">
              <a:buFont typeface="+mj-lt"/>
              <a:buAutoNum type="arabicPeriod"/>
            </a:pP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Ensure time and cost of training meets requirements/limits</a:t>
            </a:r>
          </a:p>
          <a:p>
            <a:pPr marL="1143000" lvl="1" indent="-457200" fontAlgn="base">
              <a:buFont typeface="+mj-lt"/>
              <a:buAutoNum type="arabicPeriod"/>
            </a:pP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Run fine-tuning job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Evaluate trained model – Run test set and measure accuracy loss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Visualize – Plotting</a:t>
            </a:r>
          </a:p>
          <a:p>
            <a:pPr marL="1143000" lvl="1" indent="-457200" fontAlgn="base">
              <a:buFont typeface="+mj-lt"/>
              <a:buAutoNum type="arabicPeriod"/>
            </a:pP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Individual predictions to better understand results</a:t>
            </a:r>
          </a:p>
          <a:p>
            <a:pPr marL="1143000" lvl="1" indent="-457200" fontAlgn="base">
              <a:buFont typeface="+mj-lt"/>
              <a:buAutoNum type="arabicPeriod"/>
            </a:pP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Overall accuracy loss across test set</a:t>
            </a: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Technical Approach – Key Steps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8D1174-F024-E88A-C937-6312418D5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064" y="2949677"/>
            <a:ext cx="4089936" cy="25604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B62F4A-BBF2-1BA1-9CB9-A4411A424EB0}"/>
              </a:ext>
            </a:extLst>
          </p:cNvPr>
          <p:cNvSpPr txBox="1"/>
          <p:nvPr/>
        </p:nvSpPr>
        <p:spPr>
          <a:xfrm>
            <a:off x="11162889" y="6558470"/>
            <a:ext cx="3020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24B573-0411-2CCC-BB1E-82C3A5E5D2FC}"/>
              </a:ext>
            </a:extLst>
          </p:cNvPr>
          <p:cNvSpPr txBox="1"/>
          <p:nvPr/>
        </p:nvSpPr>
        <p:spPr>
          <a:xfrm>
            <a:off x="8766495" y="5217532"/>
            <a:ext cx="8556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Parameters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D27B16-0249-19F0-9D7F-61AEC750F143}"/>
              </a:ext>
            </a:extLst>
          </p:cNvPr>
          <p:cNvSpPr txBox="1"/>
          <p:nvPr/>
        </p:nvSpPr>
        <p:spPr>
          <a:xfrm>
            <a:off x="10628399" y="5234296"/>
            <a:ext cx="8556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Parameters</a:t>
            </a:r>
          </a:p>
        </p:txBody>
      </p:sp>
    </p:spTree>
    <p:extLst>
      <p:ext uri="{BB962C8B-B14F-4D97-AF65-F5344CB8AC3E}">
        <p14:creationId xmlns:p14="http://schemas.microsoft.com/office/powerpoint/2010/main" val="2066140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09573-46E2-7A4F-8B57-515709212A1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4407" y="1244827"/>
            <a:ext cx="5953228" cy="4177718"/>
          </a:xfrm>
        </p:spPr>
        <p:txBody>
          <a:bodyPr>
            <a:normAutofit/>
          </a:bodyPr>
          <a:lstStyle/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16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This research further investigates the intuition that a large portion of prediction problems can be thought of as seq2seq, generative language problems.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Examples:</a:t>
            </a:r>
          </a:p>
          <a:p>
            <a:pPr marL="971550" lvl="1" indent="-285750" fontAlgn="base"/>
            <a:r>
              <a:rPr lang="en-US" sz="12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Text phrase -&gt; Python code (Code generation)</a:t>
            </a:r>
          </a:p>
          <a:p>
            <a:pPr marL="971550" lvl="1" indent="-285750" fontAlgn="base"/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Text phrase -&gt; Image (Image generation)</a:t>
            </a:r>
          </a:p>
          <a:p>
            <a:pPr marL="971550" lvl="1" indent="-285750" fontAlgn="base"/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Image -&gt; Next image (Image sequence generation)</a:t>
            </a:r>
          </a:p>
          <a:p>
            <a:pPr marL="971550" lvl="1" indent="-285750" fontAlgn="base"/>
            <a:r>
              <a:rPr lang="en-US" sz="12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English phrase </a:t>
            </a: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-&gt; French phrase (Speech translation)</a:t>
            </a:r>
          </a:p>
          <a:p>
            <a:pPr marL="971550" lvl="1" indent="-285750" fontAlgn="base"/>
            <a:r>
              <a:rPr lang="en-US" sz="12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Research paper text -&gt; Research paper abstract (Text summarization)</a:t>
            </a:r>
          </a:p>
          <a:p>
            <a:pPr marL="971550" lvl="1" indent="-285750" fontAlgn="base"/>
            <a:r>
              <a:rPr lang="en-US" sz="12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Stock market historical data -&gt; Stock market buy &amp; sell tasks</a:t>
            </a:r>
          </a:p>
          <a:p>
            <a:pPr marL="971550" lvl="1" indent="-285750" fontAlgn="base"/>
            <a:r>
              <a:rPr lang="en-US" sz="12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Python code -&gt; </a:t>
            </a: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Code comments and documentation</a:t>
            </a:r>
          </a:p>
          <a:p>
            <a:pPr marL="971550" lvl="1" indent="-285750" fontAlgn="base"/>
            <a:r>
              <a:rPr lang="en-US" sz="12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H</a:t>
            </a: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istorical GPS locations -&gt; Future GPS locations (This project)</a:t>
            </a:r>
            <a:endParaRPr lang="en-US" sz="12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971550" lvl="1" indent="-285750" fontAlgn="base"/>
            <a:endParaRPr lang="en-US" sz="12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Leveraging existing, expertly trained models, could reduce the cost and complexity of solving many prediction problems.</a:t>
            </a:r>
          </a:p>
          <a:p>
            <a:pPr marL="971550" lvl="1" indent="-285750" fontAlgn="base"/>
            <a:endParaRPr lang="en-US" sz="12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Technical Approach – Innovation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3ECF18-8022-712D-66E5-B669F14FC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980" y="1627247"/>
            <a:ext cx="5571020" cy="31091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9D84D5-D775-149F-3654-946053E24416}"/>
              </a:ext>
            </a:extLst>
          </p:cNvPr>
          <p:cNvSpPr txBox="1"/>
          <p:nvPr/>
        </p:nvSpPr>
        <p:spPr>
          <a:xfrm>
            <a:off x="7745303" y="4736348"/>
            <a:ext cx="36631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https://youtu.be/xoVJKj8lcNQ?t=967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3F8D2F-DCFD-CA67-AAA5-645531BCCBEA}"/>
              </a:ext>
            </a:extLst>
          </p:cNvPr>
          <p:cNvSpPr txBox="1"/>
          <p:nvPr/>
        </p:nvSpPr>
        <p:spPr>
          <a:xfrm>
            <a:off x="7745303" y="1208204"/>
            <a:ext cx="3322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18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“Treat everything as language”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256171-BE75-713D-7770-D46534F65C90}"/>
              </a:ext>
            </a:extLst>
          </p:cNvPr>
          <p:cNvSpPr txBox="1"/>
          <p:nvPr/>
        </p:nvSpPr>
        <p:spPr>
          <a:xfrm>
            <a:off x="11162889" y="6558470"/>
            <a:ext cx="3020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186559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09573-46E2-7A4F-8B57-515709212A1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4407" y="1169137"/>
            <a:ext cx="5953228" cy="4177718"/>
          </a:xfrm>
        </p:spPr>
        <p:txBody>
          <a:bodyPr>
            <a:normAutofit/>
          </a:bodyPr>
          <a:lstStyle/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16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The dataset is prepared to contain four input fields:</a:t>
            </a:r>
          </a:p>
          <a:p>
            <a:pPr marL="971550" lvl="1" indent="-285750" fontAlgn="base">
              <a:buFont typeface="+mj-lt"/>
              <a:buAutoNum type="arabicPeriod"/>
            </a:pPr>
            <a:r>
              <a:rPr lang="en-US" sz="12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Latitude</a:t>
            </a:r>
          </a:p>
          <a:p>
            <a:pPr marL="971550" lvl="1" indent="-285750" fontAlgn="base">
              <a:buFont typeface="+mj-lt"/>
              <a:buAutoNum type="arabicPeriod"/>
            </a:pP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Longitude</a:t>
            </a:r>
          </a:p>
          <a:p>
            <a:pPr marL="971550" lvl="1" indent="-285750" fontAlgn="base">
              <a:buFont typeface="+mj-lt"/>
              <a:buAutoNum type="arabicPeriod"/>
            </a:pPr>
            <a:r>
              <a:rPr lang="en-US" sz="1200" i="0" dirty="0">
                <a:solidFill>
                  <a:srgbClr val="444444"/>
                </a:solidFill>
                <a:effectLst/>
                <a:latin typeface="Helvetica" panose="020B0604020202020204" pitchFamily="34" charset="0"/>
              </a:rPr>
              <a:t>Speed over Ground (SOG)</a:t>
            </a:r>
          </a:p>
          <a:p>
            <a:pPr marL="971550" lvl="1" indent="-285750" fontAlgn="base">
              <a:buFont typeface="+mj-lt"/>
              <a:buAutoNum type="arabicPeriod"/>
            </a:pPr>
            <a:r>
              <a:rPr lang="en-US" sz="1200" dirty="0">
                <a:solidFill>
                  <a:srgbClr val="444444"/>
                </a:solidFill>
                <a:latin typeface="Helvetica" panose="020B0604020202020204" pitchFamily="34" charset="0"/>
              </a:rPr>
              <a:t>Course over Ground (COG)</a:t>
            </a:r>
            <a:endParaRPr lang="en-US" sz="12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The first half of a vessel trip is the input to the model, and the second half of the trip is the output the model should predict.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After enough input output pairs, the LLM learns to complete the vessel’s trip only given the input. This is similar to text completion in email or texts.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Why LLMs instead of just using a transformer?</a:t>
            </a:r>
          </a:p>
          <a:p>
            <a:pPr marL="971550" lvl="1" indent="-285750" fontAlgn="base"/>
            <a:r>
              <a:rPr lang="en-US" sz="1400" dirty="0">
                <a:solidFill>
                  <a:srgbClr val="444444"/>
                </a:solidFill>
                <a:latin typeface="Helvetica" panose="020B0604020202020204" pitchFamily="34" charset="0"/>
              </a:rPr>
              <a:t>Training a transformer from scratch requires learning both data format and data content patterns. </a:t>
            </a:r>
          </a:p>
          <a:p>
            <a:pPr marL="971550" lvl="1" indent="-285750" fontAlgn="base"/>
            <a:r>
              <a:rPr lang="en-US" sz="1400" dirty="0">
                <a:solidFill>
                  <a:srgbClr val="444444"/>
                </a:solidFill>
                <a:latin typeface="Helvetica" panose="020B0604020202020204" pitchFamily="34" charset="0"/>
              </a:rPr>
              <a:t>LLMs are already trained to detect text format patterns. This is why “fine-tuning” LLMs has become popular. </a:t>
            </a:r>
            <a:endParaRPr lang="en-US" sz="14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971550" lvl="1" indent="-285750" fontAlgn="base"/>
            <a:endParaRPr lang="en-US" sz="12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285750" indent="-285750" fontAlgn="base"/>
            <a:endParaRPr lang="en-US" sz="16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Technical Approach – Innovation Cont.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D89B54-CAD5-13C2-4630-A843AF55413E}"/>
              </a:ext>
            </a:extLst>
          </p:cNvPr>
          <p:cNvSpPr txBox="1"/>
          <p:nvPr/>
        </p:nvSpPr>
        <p:spPr>
          <a:xfrm>
            <a:off x="6369344" y="1595899"/>
            <a:ext cx="654340" cy="369332"/>
          </a:xfrm>
          <a:prstGeom prst="rect">
            <a:avLst/>
          </a:prstGeom>
          <a:noFill/>
          <a:ln>
            <a:solidFill>
              <a:srgbClr val="005B8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5B88"/>
                </a:solidFill>
              </a:rPr>
              <a:t>LAT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3F72F7-024D-8121-A291-FF79FCB1D3FC}"/>
              </a:ext>
            </a:extLst>
          </p:cNvPr>
          <p:cNvSpPr txBox="1"/>
          <p:nvPr/>
        </p:nvSpPr>
        <p:spPr>
          <a:xfrm>
            <a:off x="7023684" y="1595899"/>
            <a:ext cx="654341" cy="369332"/>
          </a:xfrm>
          <a:prstGeom prst="rect">
            <a:avLst/>
          </a:prstGeom>
          <a:noFill/>
          <a:ln>
            <a:solidFill>
              <a:srgbClr val="005B8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5B88"/>
                </a:solidFill>
              </a:rPr>
              <a:t>LON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CEE23E-5590-C916-358D-70C9490FB49D}"/>
              </a:ext>
            </a:extLst>
          </p:cNvPr>
          <p:cNvSpPr txBox="1"/>
          <p:nvPr/>
        </p:nvSpPr>
        <p:spPr>
          <a:xfrm>
            <a:off x="7678023" y="1595899"/>
            <a:ext cx="654342" cy="369332"/>
          </a:xfrm>
          <a:prstGeom prst="rect">
            <a:avLst/>
          </a:prstGeom>
          <a:noFill/>
          <a:ln>
            <a:solidFill>
              <a:srgbClr val="005B8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5B88"/>
                </a:solidFill>
              </a:rPr>
              <a:t>SOG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8219EA-8E5B-7212-BC5E-0888AA9E9C3D}"/>
              </a:ext>
            </a:extLst>
          </p:cNvPr>
          <p:cNvSpPr txBox="1"/>
          <p:nvPr/>
        </p:nvSpPr>
        <p:spPr>
          <a:xfrm>
            <a:off x="8332363" y="1595899"/>
            <a:ext cx="654341" cy="369332"/>
          </a:xfrm>
          <a:prstGeom prst="rect">
            <a:avLst/>
          </a:prstGeom>
          <a:noFill/>
          <a:ln>
            <a:solidFill>
              <a:srgbClr val="005B8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5B88"/>
                </a:solidFill>
              </a:rPr>
              <a:t>COG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3C109D-2271-2120-3193-78A094180432}"/>
              </a:ext>
            </a:extLst>
          </p:cNvPr>
          <p:cNvSpPr txBox="1"/>
          <p:nvPr/>
        </p:nvSpPr>
        <p:spPr>
          <a:xfrm>
            <a:off x="6764322" y="1990486"/>
            <a:ext cx="1661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Input Sequence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9F566B-402C-CDAC-92D9-854F4B39E8F5}"/>
              </a:ext>
            </a:extLst>
          </p:cNvPr>
          <p:cNvSpPr txBox="1"/>
          <p:nvPr/>
        </p:nvSpPr>
        <p:spPr>
          <a:xfrm>
            <a:off x="9484464" y="1595899"/>
            <a:ext cx="654340" cy="369332"/>
          </a:xfrm>
          <a:prstGeom prst="rect">
            <a:avLst/>
          </a:prstGeom>
          <a:noFill/>
          <a:ln>
            <a:solidFill>
              <a:srgbClr val="005B8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5B88"/>
                </a:solidFill>
              </a:rPr>
              <a:t>LAT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C64D37-4485-8125-4BB9-CCB9CE13BA05}"/>
              </a:ext>
            </a:extLst>
          </p:cNvPr>
          <p:cNvSpPr txBox="1"/>
          <p:nvPr/>
        </p:nvSpPr>
        <p:spPr>
          <a:xfrm>
            <a:off x="10138804" y="1595899"/>
            <a:ext cx="654341" cy="369332"/>
          </a:xfrm>
          <a:prstGeom prst="rect">
            <a:avLst/>
          </a:prstGeom>
          <a:noFill/>
          <a:ln>
            <a:solidFill>
              <a:srgbClr val="005B8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5B88"/>
                </a:solidFill>
              </a:rPr>
              <a:t>LON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5A4863-BEBF-8754-C4BD-2DD767814128}"/>
              </a:ext>
            </a:extLst>
          </p:cNvPr>
          <p:cNvSpPr txBox="1"/>
          <p:nvPr/>
        </p:nvSpPr>
        <p:spPr>
          <a:xfrm>
            <a:off x="10793143" y="1595899"/>
            <a:ext cx="654342" cy="369332"/>
          </a:xfrm>
          <a:prstGeom prst="rect">
            <a:avLst/>
          </a:prstGeom>
          <a:noFill/>
          <a:ln>
            <a:solidFill>
              <a:srgbClr val="005B8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5B88"/>
                </a:solidFill>
              </a:rPr>
              <a:t>SOG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F66906-92D4-A1A2-73FA-D3F71C88EA69}"/>
              </a:ext>
            </a:extLst>
          </p:cNvPr>
          <p:cNvSpPr txBox="1"/>
          <p:nvPr/>
        </p:nvSpPr>
        <p:spPr>
          <a:xfrm>
            <a:off x="11447483" y="1595899"/>
            <a:ext cx="654341" cy="369332"/>
          </a:xfrm>
          <a:prstGeom prst="rect">
            <a:avLst/>
          </a:prstGeom>
          <a:noFill/>
          <a:ln>
            <a:solidFill>
              <a:srgbClr val="005B8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5B88"/>
                </a:solidFill>
              </a:rPr>
              <a:t>COG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89520F-09C6-761A-9D11-57B7ECB51809}"/>
              </a:ext>
            </a:extLst>
          </p:cNvPr>
          <p:cNvSpPr txBox="1"/>
          <p:nvPr/>
        </p:nvSpPr>
        <p:spPr>
          <a:xfrm>
            <a:off x="9901539" y="1990486"/>
            <a:ext cx="1827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Output Sequence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9CD0FCCE-664B-3E25-D0F3-8629B74D8104}"/>
              </a:ext>
            </a:extLst>
          </p:cNvPr>
          <p:cNvSpPr/>
          <p:nvPr/>
        </p:nvSpPr>
        <p:spPr>
          <a:xfrm>
            <a:off x="9018592" y="1511857"/>
            <a:ext cx="456081" cy="5374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8B6EC0-BAAC-9E45-9B0E-3867D021D466}"/>
              </a:ext>
            </a:extLst>
          </p:cNvPr>
          <p:cNvSpPr txBox="1"/>
          <p:nvPr/>
        </p:nvSpPr>
        <p:spPr>
          <a:xfrm>
            <a:off x="8635772" y="864814"/>
            <a:ext cx="1510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LLM</a:t>
            </a:r>
          </a:p>
          <a:p>
            <a:pPr algn="ctr"/>
            <a:r>
              <a:rPr lang="en-US" dirty="0"/>
              <a:t>(Transformer)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A3D6572-CFBF-6AEA-6930-F22AA35CC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510" y="2820921"/>
            <a:ext cx="5874502" cy="20718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5C5026-19CB-C4DD-C753-C2D7E561D50D}"/>
              </a:ext>
            </a:extLst>
          </p:cNvPr>
          <p:cNvSpPr txBox="1"/>
          <p:nvPr/>
        </p:nvSpPr>
        <p:spPr>
          <a:xfrm>
            <a:off x="11162889" y="6558470"/>
            <a:ext cx="3020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997874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B6BC6916-B855-13A4-F9B7-884414EED0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65" r="4405" b="1"/>
          <a:stretch/>
        </p:blipFill>
        <p:spPr bwMode="auto">
          <a:xfrm>
            <a:off x="5029533" y="569212"/>
            <a:ext cx="7162467" cy="4992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09573-46E2-7A4F-8B57-515709212A1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83108" y="976379"/>
            <a:ext cx="5953228" cy="4177718"/>
          </a:xfrm>
        </p:spPr>
        <p:txBody>
          <a:bodyPr>
            <a:normAutofit/>
          </a:bodyPr>
          <a:lstStyle/>
          <a:p>
            <a:pPr marL="971550" lvl="1" indent="-285750" fontAlgn="base"/>
            <a:endParaRPr lang="en-US" sz="12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Results – Few Shot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C7373B-1EA3-DCA3-BBD6-C177005B9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396" r="35567"/>
          <a:stretch/>
        </p:blipFill>
        <p:spPr>
          <a:xfrm>
            <a:off x="5126193" y="3420041"/>
            <a:ext cx="2502363" cy="210785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8BF80ADC-40EA-E95E-145D-3B8C0D3E8F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54" r="64022"/>
          <a:stretch/>
        </p:blipFill>
        <p:spPr bwMode="auto">
          <a:xfrm>
            <a:off x="5077050" y="3287706"/>
            <a:ext cx="2695683" cy="2273557"/>
          </a:xfrm>
          <a:prstGeom prst="rect">
            <a:avLst/>
          </a:prstGeom>
          <a:noFill/>
          <a:ln w="38100">
            <a:solidFill>
              <a:srgbClr val="005B8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ECBF91C-F0DE-DE7D-4D5B-5C6C8D06813C}"/>
              </a:ext>
            </a:extLst>
          </p:cNvPr>
          <p:cNvSpPr txBox="1"/>
          <p:nvPr/>
        </p:nvSpPr>
        <p:spPr>
          <a:xfrm>
            <a:off x="5005775" y="5561263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Best Results from Project</a:t>
            </a:r>
          </a:p>
          <a:p>
            <a:r>
              <a:rPr lang="en-US" dirty="0">
                <a:solidFill>
                  <a:schemeClr val="bg1"/>
                </a:solidFill>
              </a:rPr>
              <a:t>(GPT 3.5 Turbo, Few Shot)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F2B136-1C3E-5DAB-2EEF-A5BD17444856}"/>
              </a:ext>
            </a:extLst>
          </p:cNvPr>
          <p:cNvSpPr txBox="1"/>
          <p:nvPr/>
        </p:nvSpPr>
        <p:spPr>
          <a:xfrm>
            <a:off x="7701208" y="2307485"/>
            <a:ext cx="2468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State-of-the-art Solution</a:t>
            </a: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C83910EE-E835-AACC-96AC-3A7A15088623}"/>
              </a:ext>
            </a:extLst>
          </p:cNvPr>
          <p:cNvSpPr/>
          <p:nvPr/>
        </p:nvSpPr>
        <p:spPr>
          <a:xfrm>
            <a:off x="8421298" y="2676817"/>
            <a:ext cx="514350" cy="9281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7F9D2F-E656-969F-89E3-3E0C7C73D61A}"/>
              </a:ext>
            </a:extLst>
          </p:cNvPr>
          <p:cNvSpPr txBox="1"/>
          <p:nvPr/>
        </p:nvSpPr>
        <p:spPr>
          <a:xfrm>
            <a:off x="11162889" y="6558470"/>
            <a:ext cx="3020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90374AC-123E-3D7C-591A-B453C7CDB2A8}"/>
              </a:ext>
            </a:extLst>
          </p:cNvPr>
          <p:cNvSpPr txBox="1">
            <a:spLocks/>
          </p:cNvSpPr>
          <p:nvPr/>
        </p:nvSpPr>
        <p:spPr>
          <a:xfrm>
            <a:off x="672048" y="1698325"/>
            <a:ext cx="4080719" cy="2519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44444"/>
                </a:solidFill>
                <a:latin typeface="Helvetica" panose="020B0604020202020204" pitchFamily="34" charset="0"/>
              </a:rPr>
              <a:t>Error rates of vessel location predictions 3 hours into the future:</a:t>
            </a:r>
          </a:p>
          <a:p>
            <a:pPr marL="971550" lvl="1" indent="-285750" fontAlgn="base"/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Most solutions: 20+nmi</a:t>
            </a:r>
          </a:p>
          <a:p>
            <a:pPr marL="971550" lvl="1" indent="-285750" fontAlgn="base"/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State-of-the-Art: 3nmi</a:t>
            </a:r>
          </a:p>
          <a:p>
            <a:pPr marL="971550" lvl="1" indent="-285750" fontAlgn="base"/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GPT 3.5 Turbo: 8.4nmi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44444"/>
                </a:solidFill>
                <a:latin typeface="Helvetica" panose="020B0604020202020204" pitchFamily="34" charset="0"/>
              </a:rPr>
              <a:t>GPT 3.5 Turbo was the best performing model used in the project.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457200" indent="-457200" fontAlgn="base">
              <a:buFont typeface="+mj-lt"/>
              <a:buAutoNum type="arabicPeriod"/>
            </a:pPr>
            <a:endParaRPr lang="en-US" sz="16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457200" indent="-457200" fontAlgn="base">
              <a:buFont typeface="+mj-lt"/>
              <a:buAutoNum type="arabicPeriod"/>
            </a:pPr>
            <a:endParaRPr lang="en-US" sz="16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457200" indent="-457200" fontAlgn="base">
              <a:buFont typeface="+mj-lt"/>
              <a:buAutoNum type="arabicPeriod"/>
            </a:pPr>
            <a:endParaRPr lang="en-US" sz="1600" b="1" dirty="0">
              <a:solidFill>
                <a:srgbClr val="005B88"/>
              </a:solidFill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26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09573-46E2-7A4F-8B57-515709212A1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4407" y="1244827"/>
            <a:ext cx="5953228" cy="4177718"/>
          </a:xfrm>
        </p:spPr>
        <p:txBody>
          <a:bodyPr>
            <a:normAutofit/>
          </a:bodyPr>
          <a:lstStyle/>
          <a:p>
            <a:pPr marL="971550" lvl="1" indent="-285750" fontAlgn="base"/>
            <a:endParaRPr lang="en-US" sz="12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Results – Few Shot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7F9D2F-E656-969F-89E3-3E0C7C73D61A}"/>
              </a:ext>
            </a:extLst>
          </p:cNvPr>
          <p:cNvSpPr txBox="1"/>
          <p:nvPr/>
        </p:nvSpPr>
        <p:spPr>
          <a:xfrm>
            <a:off x="11162889" y="6558470"/>
            <a:ext cx="3020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E1DDA9C-549F-3C7C-D0D1-37BCB74EB328}"/>
              </a:ext>
            </a:extLst>
          </p:cNvPr>
          <p:cNvSpPr txBox="1">
            <a:spLocks/>
          </p:cNvSpPr>
          <p:nvPr/>
        </p:nvSpPr>
        <p:spPr>
          <a:xfrm>
            <a:off x="941176" y="1320517"/>
            <a:ext cx="7422647" cy="41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44444"/>
                </a:solidFill>
                <a:latin typeface="Helvetica" panose="020B0604020202020204" pitchFamily="34" charset="0"/>
              </a:rPr>
              <a:t>GPT 3.5 Turbo appears to draw a strait line from the input. </a:t>
            </a:r>
            <a:endParaRPr lang="en-US" sz="18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44444"/>
                </a:solidFill>
                <a:latin typeface="Helvetica" panose="020B0604020202020204" pitchFamily="34" charset="0"/>
              </a:rPr>
              <a:t>This is about as well as a human would do without any prior knowledge of shipping lanes.</a:t>
            </a:r>
            <a:endParaRPr lang="en-US" sz="16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457200" indent="-457200" fontAlgn="base">
              <a:buFont typeface="+mj-lt"/>
              <a:buAutoNum type="arabicPeriod"/>
            </a:pPr>
            <a:endParaRPr lang="en-US" sz="1600" b="1" dirty="0">
              <a:solidFill>
                <a:srgbClr val="005B88"/>
              </a:solidFill>
              <a:latin typeface="Helvetica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3605AF-8ABF-A395-6006-B6AF2B585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402" y="114887"/>
            <a:ext cx="3505601" cy="2629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8E37D1-9708-4127-F98C-01CBB91BF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402" y="2744087"/>
            <a:ext cx="3505599" cy="2629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7E4BC7-1BA8-15CC-DE20-E43C68AB2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4240" y="2744087"/>
            <a:ext cx="3505600" cy="2629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AC67E-CC97-DA5F-CD8A-874A33DD05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744087"/>
            <a:ext cx="3571277" cy="26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156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09573-46E2-7A4F-8B57-515709212A1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4407" y="1244827"/>
            <a:ext cx="5953228" cy="4177718"/>
          </a:xfrm>
        </p:spPr>
        <p:txBody>
          <a:bodyPr>
            <a:normAutofit/>
          </a:bodyPr>
          <a:lstStyle/>
          <a:p>
            <a:pPr marL="971550" lvl="1" indent="-285750" fontAlgn="base"/>
            <a:endParaRPr lang="en-US" sz="1200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444444"/>
              </a:solidFill>
              <a:effectLst/>
              <a:latin typeface="Helvetica" panose="020B0604020202020204" pitchFamily="34" charset="0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600" b="1" i="0" dirty="0">
              <a:solidFill>
                <a:srgbClr val="005B88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E9423E-99F4-104E-B873-37E9C0D0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887"/>
            <a:ext cx="10499463" cy="1054250"/>
          </a:xfrm>
        </p:spPr>
        <p:txBody>
          <a:bodyPr/>
          <a:lstStyle/>
          <a:p>
            <a:r>
              <a:rPr lang="en-US" dirty="0"/>
              <a:t>Results – Fine Tuning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C74D200-514D-6B5A-8CBE-4E41511DE3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080" r="50992"/>
          <a:stretch/>
        </p:blipFill>
        <p:spPr>
          <a:xfrm>
            <a:off x="7322746" y="753058"/>
            <a:ext cx="2253171" cy="35245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7187B1-6869-3654-91ED-49399E31DF15}"/>
              </a:ext>
            </a:extLst>
          </p:cNvPr>
          <p:cNvSpPr txBox="1"/>
          <p:nvPr/>
        </p:nvSpPr>
        <p:spPr>
          <a:xfrm>
            <a:off x="8202904" y="4276647"/>
            <a:ext cx="1105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GPT 3.0 </a:t>
            </a:r>
          </a:p>
          <a:p>
            <a:r>
              <a:rPr lang="en-US" dirty="0"/>
              <a:t>Davinci</a:t>
            </a:r>
          </a:p>
          <a:p>
            <a:r>
              <a:rPr lang="en-US" dirty="0"/>
              <a:t>Few Shot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E04BA1-55F3-6CF3-534B-18688BBDBE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50829" r="56417"/>
          <a:stretch/>
        </p:blipFill>
        <p:spPr>
          <a:xfrm>
            <a:off x="9829335" y="1748799"/>
            <a:ext cx="2104672" cy="266113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93F91E8-1D75-C8BE-C1CE-BE6B99560572}"/>
              </a:ext>
            </a:extLst>
          </p:cNvPr>
          <p:cNvSpPr txBox="1"/>
          <p:nvPr/>
        </p:nvSpPr>
        <p:spPr>
          <a:xfrm>
            <a:off x="10738941" y="4277632"/>
            <a:ext cx="1224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GPT 3.0 </a:t>
            </a:r>
          </a:p>
          <a:p>
            <a:r>
              <a:rPr lang="en-US" dirty="0"/>
              <a:t>Davinci</a:t>
            </a:r>
          </a:p>
          <a:p>
            <a:r>
              <a:rPr lang="en-US" dirty="0"/>
              <a:t>Fine-Tuned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7F9D2F-E656-969F-89E3-3E0C7C73D61A}"/>
              </a:ext>
            </a:extLst>
          </p:cNvPr>
          <p:cNvSpPr txBox="1"/>
          <p:nvPr/>
        </p:nvSpPr>
        <p:spPr>
          <a:xfrm>
            <a:off x="11162889" y="6558470"/>
            <a:ext cx="3020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E1DDA9C-549F-3C7C-D0D1-37BCB74EB328}"/>
              </a:ext>
            </a:extLst>
          </p:cNvPr>
          <p:cNvSpPr txBox="1">
            <a:spLocks/>
          </p:cNvSpPr>
          <p:nvPr/>
        </p:nvSpPr>
        <p:spPr>
          <a:xfrm>
            <a:off x="941177" y="1320517"/>
            <a:ext cx="5953228" cy="41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44444"/>
                </a:solidFill>
                <a:latin typeface="Helvetica" panose="020B0604020202020204" pitchFamily="34" charset="0"/>
              </a:rPr>
              <a:t>GPT 3.0 is the only family of models that can be fined tuned in the Open AI suite of models.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44444"/>
                </a:solidFill>
                <a:latin typeface="Helvetica" panose="020B0604020202020204" pitchFamily="34" charset="0"/>
              </a:rPr>
              <a:t>GPT 3.0 only supports enough input and output tokens to predict 1 hour into the future.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44444"/>
                </a:solidFill>
                <a:latin typeface="Helvetica" panose="020B0604020202020204" pitchFamily="34" charset="0"/>
              </a:rPr>
              <a:t>Fine-tuning clearly improved the model’s performance, nearly doubling accuracy.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44444"/>
                </a:solidFill>
                <a:latin typeface="Helvetica" panose="020B0604020202020204" pitchFamily="34" charset="0"/>
              </a:rPr>
              <a:t>When GPT 3.5 fine-tuning becomes available, the overall solution would likely perform closer to the state-of-the-art results.</a:t>
            </a:r>
            <a:endParaRPr lang="en-US" sz="16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1143000" lvl="1" indent="-457200" fontAlgn="base">
              <a:buFont typeface="+mj-lt"/>
              <a:buAutoNum type="arabicPeriod"/>
            </a:pPr>
            <a:endParaRPr lang="en-US" sz="12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457200" indent="-457200" fontAlgn="base">
              <a:buFont typeface="+mj-lt"/>
              <a:buAutoNum type="arabicPeriod"/>
            </a:pPr>
            <a:endParaRPr lang="en-US" sz="16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457200" indent="-457200" fontAlgn="base">
              <a:buFont typeface="+mj-lt"/>
              <a:buAutoNum type="arabicPeriod"/>
            </a:pPr>
            <a:endParaRPr lang="en-US" sz="1600" b="1" dirty="0">
              <a:solidFill>
                <a:srgbClr val="444444"/>
              </a:solidFill>
              <a:latin typeface="Helvetica" panose="020B0604020202020204" pitchFamily="34" charset="0"/>
            </a:endParaRPr>
          </a:p>
          <a:p>
            <a:pPr marL="457200" indent="-457200" fontAlgn="base">
              <a:buFont typeface="+mj-lt"/>
              <a:buAutoNum type="arabicPeriod"/>
            </a:pPr>
            <a:endParaRPr lang="en-US" sz="1600" b="1" dirty="0">
              <a:solidFill>
                <a:srgbClr val="005B88"/>
              </a:solidFill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7532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8781</TotalTime>
  <Words>1421</Words>
  <Application>Microsoft Office PowerPoint</Application>
  <PresentationFormat>Widescreen</PresentationFormat>
  <Paragraphs>209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Times New Roman</vt:lpstr>
      <vt:lpstr>Office Theme</vt:lpstr>
      <vt:lpstr>1_Office Theme</vt:lpstr>
      <vt:lpstr>Leveraging Large Language Models (LLM) for AIS Vessel Trajectory Prediction</vt:lpstr>
      <vt:lpstr>Project Objective</vt:lpstr>
      <vt:lpstr>Technical Approach - Architecture</vt:lpstr>
      <vt:lpstr>Technical Approach – Key Steps</vt:lpstr>
      <vt:lpstr>Technical Approach – Innovation</vt:lpstr>
      <vt:lpstr>Technical Approach – Innovation Cont.</vt:lpstr>
      <vt:lpstr>Results – Few Shot</vt:lpstr>
      <vt:lpstr>Results – Few Shot </vt:lpstr>
      <vt:lpstr>Results – Fine Tuning</vt:lpstr>
      <vt:lpstr>Results – GPT 4.0</vt:lpstr>
      <vt:lpstr>Conclusion</vt:lpstr>
      <vt:lpstr>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Healy, Devin Marie</dc:creator>
  <cp:lastModifiedBy>Ryan Gross</cp:lastModifiedBy>
  <cp:revision>38</cp:revision>
  <dcterms:created xsi:type="dcterms:W3CDTF">2020-03-10T16:22:03Z</dcterms:created>
  <dcterms:modified xsi:type="dcterms:W3CDTF">2023-08-05T19:04:16Z</dcterms:modified>
</cp:coreProperties>
</file>

<file path=docProps/thumbnail.jpeg>
</file>